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Lst>
  <p:sldIdLst>
    <p:sldId id="256" r:id="rId12"/>
    <p:sldId id="257" r:id="rId13"/>
    <p:sldId id="258" r:id="rId14"/>
    <p:sldId id="270" r:id="rId15"/>
    <p:sldId id="260" r:id="rId16"/>
    <p:sldId id="259" r:id="rId17"/>
    <p:sldId id="262" r:id="rId18"/>
    <p:sldId id="263" r:id="rId19"/>
    <p:sldId id="264" r:id="rId20"/>
    <p:sldId id="265" r:id="rId21"/>
    <p:sldId id="261" r:id="rId22"/>
    <p:sldId id="266" r:id="rId23"/>
    <p:sldId id="267" r:id="rId24"/>
    <p:sldId id="268" r:id="rId25"/>
    <p:sldId id="269" r:id="rId26"/>
    <p:sldId id="278" r:id="rId27"/>
    <p:sldId id="279" r:id="rId28"/>
    <p:sldId id="280" r:id="rId29"/>
    <p:sldId id="272" r:id="rId30"/>
    <p:sldId id="273" r:id="rId31"/>
    <p:sldId id="271" r:id="rId32"/>
    <p:sldId id="274" r:id="rId33"/>
    <p:sldId id="275" r:id="rId34"/>
    <p:sldId id="27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1A01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74" d="100"/>
          <a:sy n="74" d="100"/>
        </p:scale>
        <p:origin x="36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3069643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56576992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234090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7581733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8626593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4969579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439038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5903217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1881771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93992102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8235677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16411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79378096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72503392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4473513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1049396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1122722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334786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273467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1533813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013653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0510689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618416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56711035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0463404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18096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48651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26904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47457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87728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92667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347341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912738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1821836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36461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64717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1815990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719785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7062179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4208495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9969368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132625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865691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87683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2061468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7885074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795429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900293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03125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957337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6150995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7407609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439153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367314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1249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6810671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5733291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336254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4549354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912155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1821637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4818793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924175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905169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9443427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058956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15393835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323495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8119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555012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719314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500285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256441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3714353940"/>
      </p:ext>
    </p:extLst>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564727005"/>
      </p:ext>
    </p:extLst>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extLst>
      <p:ext uri="{BB962C8B-B14F-4D97-AF65-F5344CB8AC3E}">
        <p14:creationId xmlns:p14="http://schemas.microsoft.com/office/powerpoint/2010/main" val="509282048"/>
      </p:ext>
    </p:extLst>
  </p:cSld>
  <p:clrMapOvr>
    <a:masterClrMapping/>
  </p:clrMapOvr>
  <p:transition spd="slow"/>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3556000" y="381000"/>
            <a:ext cx="3833368" cy="60960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7545832" y="381000"/>
            <a:ext cx="3833368" cy="609600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858156304"/>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30110164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61905417"/>
      </p:ext>
    </p:extLst>
  </p:cSld>
  <p:clrMapOvr>
    <a:masterClrMapping/>
  </p:clrMapOvr>
  <p:transition spd="slow"/>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823870948"/>
      </p:ext>
    </p:extLst>
  </p:cSld>
  <p:clrMapOvr>
    <a:masterClrMapping/>
  </p:clrMapOvr>
  <p:transition spd="slow"/>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380092"/>
      </p:ext>
    </p:extLst>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extLst>
      <p:ext uri="{BB962C8B-B14F-4D97-AF65-F5344CB8AC3E}">
        <p14:creationId xmlns:p14="http://schemas.microsoft.com/office/powerpoint/2010/main" val="1632979024"/>
      </p:ext>
    </p:extLst>
  </p:cSld>
  <p:clrMapOvr>
    <a:masterClrMapping/>
  </p:clrMapOvr>
  <p:transition spd="slow"/>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extLst>
      <p:ext uri="{BB962C8B-B14F-4D97-AF65-F5344CB8AC3E}">
        <p14:creationId xmlns:p14="http://schemas.microsoft.com/office/powerpoint/2010/main" val="570355369"/>
      </p:ext>
    </p:extLst>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208484558"/>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37600" y="381000"/>
            <a:ext cx="2641600" cy="6172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12800" y="381000"/>
            <a:ext cx="7771664" cy="6172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123521953"/>
      </p:ext>
    </p:extLst>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813371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5666911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20247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255701707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9812141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0398711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3417897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378717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401791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067116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8781650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88028724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001711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10959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412665110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88927054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765994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1034138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9525888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483005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0848815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73156467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5286469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7228071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621F54EB-4AEF-4D0E-B3F7-42E0E6281EC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45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697AF60-9C3A-45DF-AEA3-222C0940E473}"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134328372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4E4CB53B-1AFE-4EED-8753-51DEE03D97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77225563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3AE0A947-E256-450F-9CE5-9B158D06A29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58599232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205728" y="1600201"/>
            <a:ext cx="5376672"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50679ADC-67FB-4619-B616-2A8305FB4527}"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2616831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5" y="1778438"/>
            <a:ext cx="4873575"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9" y="1778438"/>
            <a:ext cx="4897576"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8"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9" name="灯片编号占位符 1029"/>
          <p:cNvSpPr>
            <a:spLocks noGrp="1"/>
          </p:cNvSpPr>
          <p:nvPr>
            <p:ph type="sldNum" sz="quarter" idx="12"/>
          </p:nvPr>
        </p:nvSpPr>
        <p:spPr>
          <a:ln/>
        </p:spPr>
        <p:txBody>
          <a:bodyPr/>
          <a:lstStyle>
            <a:lvl1pPr>
              <a:defRPr/>
            </a:lvl1pPr>
          </a:lstStyle>
          <a:p>
            <a:fld id="{C0CC7C18-0C09-4FAA-9D0D-B1225658DCD5}"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1344839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4"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5" name="灯片编号占位符 1029"/>
          <p:cNvSpPr>
            <a:spLocks noGrp="1"/>
          </p:cNvSpPr>
          <p:nvPr>
            <p:ph type="sldNum" sz="quarter" idx="12"/>
          </p:nvPr>
        </p:nvSpPr>
        <p:spPr>
          <a:ln/>
        </p:spPr>
        <p:txBody>
          <a:bodyPr/>
          <a:lstStyle>
            <a:lvl1pPr>
              <a:defRPr/>
            </a:lvl1pPr>
          </a:lstStyle>
          <a:p>
            <a:fld id="{5F5ADC52-32DF-4444-A0A7-9EE42963BF38}"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99661644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3"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4" name="灯片编号占位符 1029"/>
          <p:cNvSpPr>
            <a:spLocks noGrp="1"/>
          </p:cNvSpPr>
          <p:nvPr>
            <p:ph type="sldNum" sz="quarter" idx="12"/>
          </p:nvPr>
        </p:nvSpPr>
        <p:spPr>
          <a:ln/>
        </p:spPr>
        <p:txBody>
          <a:bodyPr/>
          <a:lstStyle>
            <a:lvl1pPr>
              <a:defRPr/>
            </a:lvl1pPr>
          </a:lstStyle>
          <a:p>
            <a:fld id="{66BBB2B6-84BE-440D-BDE0-F8FAC5BFD299}"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8686757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9E3453CD-EB47-4188-A128-B92D2E5B588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4922474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6"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7" name="灯片编号占位符 1029"/>
          <p:cNvSpPr>
            <a:spLocks noGrp="1"/>
          </p:cNvSpPr>
          <p:nvPr>
            <p:ph type="sldNum" sz="quarter" idx="12"/>
          </p:nvPr>
        </p:nvSpPr>
        <p:spPr>
          <a:ln/>
        </p:spPr>
        <p:txBody>
          <a:bodyPr/>
          <a:lstStyle>
            <a:lvl1pPr>
              <a:defRPr/>
            </a:lvl1pPr>
          </a:lstStyle>
          <a:p>
            <a:fld id="{460949AB-89CC-429D-9494-DA37A4586F43}"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0532063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2B44DFA0-7060-4C98-BDC6-829CBA44EBF0}"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0543283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70573"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ln/>
        </p:spPr>
        <p:txBody>
          <a:bodyPr/>
          <a:lstStyle>
            <a:lvl1pPr>
              <a:defRPr/>
            </a:lvl1pPr>
          </a:lstStyle>
          <a:p>
            <a:endParaRPr lang="zh-CN" altLang="en-US">
              <a:solidFill>
                <a:prstClr val="black"/>
              </a:solidFill>
            </a:endParaRPr>
          </a:p>
        </p:txBody>
      </p:sp>
      <p:sp>
        <p:nvSpPr>
          <p:cNvPr id="5" name="页脚占位符 1028"/>
          <p:cNvSpPr>
            <a:spLocks noGrp="1"/>
          </p:cNvSpPr>
          <p:nvPr>
            <p:ph type="ftr" sz="quarter" idx="11"/>
          </p:nvPr>
        </p:nvSpPr>
        <p:spPr>
          <a:ln/>
        </p:spPr>
        <p:txBody>
          <a:bodyPr/>
          <a:lstStyle>
            <a:lvl1pPr>
              <a:defRPr/>
            </a:lvl1pPr>
          </a:lstStyle>
          <a:p>
            <a:endParaRPr lang="zh-CN" altLang="en-US">
              <a:solidFill>
                <a:prstClr val="black"/>
              </a:solidFill>
            </a:endParaRPr>
          </a:p>
        </p:txBody>
      </p:sp>
      <p:sp>
        <p:nvSpPr>
          <p:cNvPr id="6" name="灯片编号占位符 1029"/>
          <p:cNvSpPr>
            <a:spLocks noGrp="1"/>
          </p:cNvSpPr>
          <p:nvPr>
            <p:ph type="sldNum" sz="quarter" idx="12"/>
          </p:nvPr>
        </p:nvSpPr>
        <p:spPr>
          <a:ln/>
        </p:spPr>
        <p:txBody>
          <a:bodyPr/>
          <a:lstStyle>
            <a:lvl1pPr>
              <a:defRPr/>
            </a:lvl1pPr>
          </a:lstStyle>
          <a:p>
            <a:fld id="{A1468FA8-FC1C-4332-9E30-FFF29948CB86}" type="slidenum">
              <a:rPr lang="en-US" altLang="zh-CN">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20808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97AF60-9C3A-45DF-AEA3-222C0940E473}" type="datetimeFigureOut">
              <a:rPr lang="zh-CN" altLang="en-US" smtClean="0"/>
              <a:t>2017/8/5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47F583-0B5B-4FE9-B974-B68732398D9F}" type="slidenum">
              <a:rPr lang="zh-CN" altLang="en-US" smtClean="0"/>
              <a:t>‹#›</a:t>
            </a:fld>
            <a:endParaRPr lang="zh-CN" altLang="en-US"/>
          </a:p>
        </p:txBody>
      </p:sp>
    </p:spTree>
    <p:extLst>
      <p:ext uri="{BB962C8B-B14F-4D97-AF65-F5344CB8AC3E}">
        <p14:creationId xmlns:p14="http://schemas.microsoft.com/office/powerpoint/2010/main" val="3935531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232743849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376676821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27929081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364194322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30515881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160699046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CCECFF"/>
            </a:gs>
            <a:gs pos="50000">
              <a:srgbClr val="FFFFCC"/>
            </a:gs>
            <a:gs pos="100000">
              <a:srgbClr val="CCECFF"/>
            </a:gs>
          </a:gsLst>
          <a:lin ang="18900000" scaled="1"/>
        </a:gradFill>
        <a:effectLst/>
      </p:bgPr>
    </p:bg>
    <p:spTree>
      <p:nvGrpSpPr>
        <p:cNvPr id="1" name=""/>
        <p:cNvGrpSpPr/>
        <p:nvPr/>
      </p:nvGrpSpPr>
      <p:grpSpPr>
        <a:xfrm>
          <a:off x="0" y="0"/>
          <a:ext cx="0" cy="0"/>
          <a:chOff x="0" y="0"/>
          <a:chExt cx="0" cy="0"/>
        </a:xfrm>
      </p:grpSpPr>
      <p:sp>
        <p:nvSpPr>
          <p:cNvPr id="2050" name="Rectangle 4"/>
          <p:cNvSpPr>
            <a:spLocks noGrp="1" noChangeArrowheads="1"/>
          </p:cNvSpPr>
          <p:nvPr>
            <p:ph type="title" idx="4294967295"/>
          </p:nvPr>
        </p:nvSpPr>
        <p:spPr bwMode="auto">
          <a:xfrm>
            <a:off x="812800" y="381000"/>
            <a:ext cx="17272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5"/>
          <p:cNvSpPr>
            <a:spLocks noGrp="1" noChangeArrowheads="1"/>
          </p:cNvSpPr>
          <p:nvPr>
            <p:ph type="body" idx="4294967295"/>
          </p:nvPr>
        </p:nvSpPr>
        <p:spPr bwMode="auto">
          <a:xfrm>
            <a:off x="3556000" y="381000"/>
            <a:ext cx="7823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p14="http://schemas.microsoft.com/office/powerpoint/2010/main" val="403313041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txStyles>
    <p:titleStyle>
      <a:lvl1pPr algn="ctr" rtl="0" eaLnBrk="0" fontAlgn="base" hangingPunct="0">
        <a:spcBef>
          <a:spcPct val="0"/>
        </a:spcBef>
        <a:spcAft>
          <a:spcPct val="0"/>
        </a:spcAft>
        <a:buFont typeface="Arial" panose="020B0604020202020204" pitchFamily="34" charset="0"/>
        <a:defRPr sz="4000" kern="1200">
          <a:solidFill>
            <a:schemeClr val="bg1"/>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buFont typeface="Arial" panose="020B0604020202020204" pitchFamily="34" charset="0"/>
        <a:defRPr sz="4000">
          <a:solidFill>
            <a:schemeClr val="bg1"/>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rgbClr val="FF3300"/>
        </a:buClr>
        <a:buSzPct val="70000"/>
        <a:buFont typeface="Wingdings" panose="05000000000000000000" pitchFamily="2" charset="2"/>
        <a:buChar char="z"/>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rgbClr val="FF3300"/>
        </a:buClr>
        <a:buSzPct val="70000"/>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rgbClr val="FF3300"/>
        </a:buClr>
        <a:buSzPct val="70000"/>
        <a:buFont typeface="Wingdings" panose="05000000000000000000" pitchFamily="2" charset="2"/>
        <a:buChar char="l"/>
        <a:defRPr sz="22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rgbClr val="FF3300"/>
        </a:buClr>
        <a:buSzPct val="70000"/>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rgbClr val="FF3300"/>
        </a:buClr>
        <a:buSzPct val="70000"/>
        <a:buFont typeface="Wingdings" charset="2"/>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rgbClr val="FF3300"/>
        </a:buClr>
        <a:buSzPct val="70000"/>
        <a:buFont typeface="Wingdings" charset="2"/>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rgbClr val="FF3300"/>
        </a:buClr>
        <a:buSzPct val="70000"/>
        <a:buFont typeface="Wingdings" charset="2"/>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rgbClr val="FF3300"/>
        </a:buClr>
        <a:buSzPct val="70000"/>
        <a:buFont typeface="Wingdings"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2000" b="0"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28440016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105493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1026"/>
          <p:cNvSpPr>
            <a:spLocks noGrp="1" noChangeArrowheads="1"/>
          </p:cNvSpPr>
          <p:nvPr>
            <p:ph type="body" idx="4294967295"/>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noProof="1" dirty="0"/>
            </a:lvl1p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noProof="1" dirty="0">
                <a:cs typeface="+mn-ea"/>
              </a:defRPr>
            </a:lvl1pPr>
          </a:lstStyle>
          <a:p>
            <a:pPr fontAlgn="base">
              <a:spcBef>
                <a:spcPct val="0"/>
              </a:spcBef>
              <a:spcAft>
                <a:spcPct val="0"/>
              </a:spcAft>
              <a:buFont typeface="Arial" panose="020B0604020202020204" pitchFamily="34" charset="0"/>
              <a:buNone/>
            </a:pPr>
            <a:fld id="{69E3EDAB-EA5D-4878-8FC3-2EA8494F0286}" type="slidenum">
              <a:rPr lang="en-US" altLang="zh-CN">
                <a:solidFill>
                  <a:prstClr val="black"/>
                </a:solidFill>
              </a:rPr>
              <a:pPr fontAlgn="base">
                <a:spcBef>
                  <a:spcPct val="0"/>
                </a:spcBef>
                <a:spcAft>
                  <a:spcPct val="0"/>
                </a:spcAft>
                <a:buFont typeface="Arial" panose="020B0604020202020204" pitchFamily="34" charset="0"/>
                <a:buNone/>
              </a:pPr>
              <a:t>‹#›</a:t>
            </a:fld>
            <a:endParaRPr lang="zh-CN" altLang="en-US">
              <a:solidFill>
                <a:prstClr val="black"/>
              </a:solidFill>
              <a:cs typeface="+mn-cs"/>
            </a:endParaRPr>
          </a:p>
        </p:txBody>
      </p:sp>
    </p:spTree>
    <p:extLst>
      <p:ext uri="{BB962C8B-B14F-4D97-AF65-F5344CB8AC3E}">
        <p14:creationId xmlns:p14="http://schemas.microsoft.com/office/powerpoint/2010/main" val="16108185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137634" y="323873"/>
            <a:ext cx="9144000" cy="1311744"/>
          </a:xfrm>
          <a:ln w="38100">
            <a:solidFill>
              <a:schemeClr val="accent1"/>
            </a:solidFill>
          </a:ln>
        </p:spPr>
        <p:txBody>
          <a:bodyPr/>
          <a:lstStyle/>
          <a:p>
            <a:r>
              <a:rPr lang="en-US" altLang="zh-CN" dirty="0" smtClean="0"/>
              <a:t>2</a:t>
            </a:r>
            <a:r>
              <a:rPr lang="zh-CN" altLang="en-US" dirty="0" smtClean="0"/>
              <a:t>、首届诺贝尔奖颁发</a:t>
            </a:r>
            <a:endParaRPr lang="zh-CN" altLang="en-US" dirty="0"/>
          </a:p>
        </p:txBody>
      </p:sp>
      <p:sp>
        <p:nvSpPr>
          <p:cNvPr id="3" name="副标题 2"/>
          <p:cNvSpPr>
            <a:spLocks noGrp="1"/>
          </p:cNvSpPr>
          <p:nvPr>
            <p:ph type="subTitle" idx="1"/>
          </p:nvPr>
        </p:nvSpPr>
        <p:spPr/>
        <p:txBody>
          <a:bodyPr/>
          <a:lstStyle/>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634" y="2611170"/>
            <a:ext cx="3810000" cy="28575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3044" y="2400300"/>
            <a:ext cx="4286250" cy="2857500"/>
          </a:xfrm>
          <a:prstGeom prst="rect">
            <a:avLst/>
          </a:prstGeom>
        </p:spPr>
      </p:pic>
      <p:sp>
        <p:nvSpPr>
          <p:cNvPr id="6" name="文本框 5"/>
          <p:cNvSpPr txBox="1"/>
          <p:nvPr/>
        </p:nvSpPr>
        <p:spPr>
          <a:xfrm>
            <a:off x="1137634" y="5725448"/>
            <a:ext cx="3791423" cy="523220"/>
          </a:xfrm>
          <a:prstGeom prst="rect">
            <a:avLst/>
          </a:prstGeom>
          <a:noFill/>
          <a:ln>
            <a:solidFill>
              <a:srgbClr val="FF0000"/>
            </a:solidFill>
          </a:ln>
        </p:spPr>
        <p:txBody>
          <a:bodyPr wrap="none" rtlCol="0">
            <a:spAutoFit/>
          </a:bodyPr>
          <a:lstStyle/>
          <a:p>
            <a:r>
              <a:rPr lang="zh-CN" altLang="en-US" sz="2800" b="1" dirty="0" smtClean="0"/>
              <a:t>屠呦呦的诺贝尔奖证书</a:t>
            </a:r>
            <a:endParaRPr lang="zh-CN" altLang="en-US" sz="2800" b="1" dirty="0"/>
          </a:p>
        </p:txBody>
      </p:sp>
      <p:sp>
        <p:nvSpPr>
          <p:cNvPr id="7" name="文本框 6"/>
          <p:cNvSpPr txBox="1"/>
          <p:nvPr/>
        </p:nvSpPr>
        <p:spPr>
          <a:xfrm>
            <a:off x="8581622" y="5499263"/>
            <a:ext cx="1266693" cy="523220"/>
          </a:xfrm>
          <a:prstGeom prst="rect">
            <a:avLst/>
          </a:prstGeom>
          <a:noFill/>
          <a:ln>
            <a:solidFill>
              <a:srgbClr val="FF0000"/>
            </a:solidFill>
          </a:ln>
        </p:spPr>
        <p:txBody>
          <a:bodyPr wrap="none" rtlCol="0">
            <a:spAutoFit/>
          </a:bodyPr>
          <a:lstStyle/>
          <a:p>
            <a:r>
              <a:rPr lang="zh-CN" altLang="en-US" sz="2800" b="1" dirty="0" smtClean="0"/>
              <a:t>诺贝尔</a:t>
            </a:r>
            <a:endParaRPr lang="zh-CN" altLang="en-US" sz="2800" b="1" dirty="0"/>
          </a:p>
        </p:txBody>
      </p:sp>
    </p:spTree>
    <p:extLst>
      <p:ext uri="{BB962C8B-B14F-4D97-AF65-F5344CB8AC3E}">
        <p14:creationId xmlns:p14="http://schemas.microsoft.com/office/powerpoint/2010/main" val="3545223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p:cNvSpPr>
          <p:nvPr>
            <p:ph type="title" idx="4294967295"/>
          </p:nvPr>
        </p:nvSpPr>
        <p:spPr>
          <a:xfrm>
            <a:off x="2209800" y="0"/>
            <a:ext cx="1295400" cy="6172200"/>
          </a:xfrm>
        </p:spPr>
        <p:txBody>
          <a:bodyPr/>
          <a:lstStyle/>
          <a:p>
            <a:pPr eaLnBrk="1" hangingPunct="1">
              <a:defRPr/>
            </a:pPr>
            <a:r>
              <a:rPr lang="zh-CN" altLang="en-US" sz="4400" b="1">
                <a:solidFill>
                  <a:srgbClr val="9900FF"/>
                </a:solidFill>
                <a:effectLst>
                  <a:outerShdw blurRad="38100" dist="38100" dir="2700000" algn="tl">
                    <a:srgbClr val="000000"/>
                  </a:outerShdw>
                </a:effectLst>
                <a:ea typeface="华文彩云" panose="02010800040101010101" pitchFamily="2" charset="-122"/>
              </a:rPr>
              <a:t>新闻的</a:t>
            </a:r>
            <a:br>
              <a:rPr lang="zh-CN" altLang="en-US" sz="4400" b="1">
                <a:solidFill>
                  <a:srgbClr val="9900FF"/>
                </a:solidFill>
                <a:effectLst>
                  <a:outerShdw blurRad="38100" dist="38100" dir="2700000" algn="tl">
                    <a:srgbClr val="000000"/>
                  </a:outerShdw>
                </a:effectLst>
                <a:ea typeface="华文彩云" panose="02010800040101010101" pitchFamily="2" charset="-122"/>
              </a:rPr>
            </a:br>
            <a:r>
              <a:rPr lang="zh-CN" altLang="en-US" sz="4400" b="1">
                <a:solidFill>
                  <a:srgbClr val="9900FF"/>
                </a:solidFill>
                <a:effectLst>
                  <a:outerShdw blurRad="38100" dist="38100" dir="2700000" algn="tl">
                    <a:srgbClr val="000000"/>
                  </a:outerShdw>
                </a:effectLst>
                <a:ea typeface="华文彩云" panose="02010800040101010101" pitchFamily="2" charset="-122"/>
              </a:rPr>
              <a:t>五个结构</a:t>
            </a:r>
          </a:p>
        </p:txBody>
      </p:sp>
      <p:sp>
        <p:nvSpPr>
          <p:cNvPr id="33795" name="Rectangle 3"/>
          <p:cNvSpPr>
            <a:spLocks noGrp="1"/>
          </p:cNvSpPr>
          <p:nvPr>
            <p:ph type="body" idx="4294967295"/>
          </p:nvPr>
        </p:nvSpPr>
        <p:spPr>
          <a:xfrm>
            <a:off x="3886200" y="457200"/>
            <a:ext cx="6781800" cy="6096000"/>
          </a:xfrm>
        </p:spPr>
        <p:txBody>
          <a:bodyPr/>
          <a:lstStyle/>
          <a:p>
            <a:pPr eaLnBrk="1" hangingPunct="1">
              <a:defRPr/>
            </a:pPr>
            <a:r>
              <a:rPr lang="zh-CN" altLang="en-US" b="1" noProof="1">
                <a:solidFill>
                  <a:schemeClr val="hlink"/>
                </a:solidFill>
                <a:effectLst>
                  <a:outerShdw blurRad="38100" dist="38100" dir="2700000">
                    <a:srgbClr val="C0C0C0"/>
                  </a:outerShdw>
                </a:effectLst>
              </a:rPr>
              <a:t>标题</a:t>
            </a:r>
            <a:r>
              <a:rPr lang="en-US" altLang="x-none" sz="2800" b="1" noProof="1">
                <a:solidFill>
                  <a:srgbClr val="0000FF"/>
                </a:solidFill>
                <a:effectLst>
                  <a:outerShdw blurRad="38100" dist="38100" dir="2700000">
                    <a:srgbClr val="C0C0C0"/>
                  </a:outerShdw>
                </a:effectLst>
              </a:rPr>
              <a:t>——</a:t>
            </a:r>
            <a:r>
              <a:rPr lang="zh-CN" altLang="en-US" sz="2800" b="1" noProof="1">
                <a:solidFill>
                  <a:srgbClr val="0000FF"/>
                </a:solidFill>
                <a:effectLst>
                  <a:outerShdw blurRad="38100" dist="38100" dir="2700000">
                    <a:srgbClr val="C0C0C0"/>
                  </a:outerShdw>
                </a:effectLst>
              </a:rPr>
              <a:t>迅速了解新闻的主要内容</a:t>
            </a:r>
          </a:p>
          <a:p>
            <a:pPr eaLnBrk="1" hangingPunct="1">
              <a:defRPr/>
            </a:pPr>
            <a:r>
              <a:rPr lang="zh-CN" altLang="en-US" b="1" noProof="1">
                <a:solidFill>
                  <a:schemeClr val="hlink"/>
                </a:solidFill>
                <a:effectLst>
                  <a:outerShdw blurRad="38100" dist="38100" dir="2700000">
                    <a:srgbClr val="C0C0C0"/>
                  </a:outerShdw>
                </a:effectLst>
              </a:rPr>
              <a:t>导语</a:t>
            </a:r>
            <a:r>
              <a:rPr lang="en-US" altLang="x-none" sz="2800" b="1" noProof="1">
                <a:solidFill>
                  <a:srgbClr val="0000FF"/>
                </a:solidFill>
                <a:effectLst>
                  <a:outerShdw blurRad="38100" dist="38100" dir="2700000">
                    <a:srgbClr val="C0C0C0"/>
                  </a:outerShdw>
                </a:effectLst>
              </a:rPr>
              <a:t>——</a:t>
            </a:r>
            <a:r>
              <a:rPr lang="zh-CN" altLang="en-US" sz="2800" b="1" noProof="1">
                <a:solidFill>
                  <a:srgbClr val="0000FF"/>
                </a:solidFill>
                <a:effectLst>
                  <a:outerShdw blurRad="38100" dist="38100" dir="2700000">
                    <a:srgbClr val="C0C0C0"/>
                  </a:outerShdw>
                </a:effectLst>
              </a:rPr>
              <a:t>比较详细地了解新闻的内容（新闻开头的第一段或第一句）</a:t>
            </a:r>
          </a:p>
          <a:p>
            <a:pPr eaLnBrk="1" hangingPunct="1">
              <a:defRPr/>
            </a:pPr>
            <a:r>
              <a:rPr lang="zh-CN" altLang="en-US" b="1" noProof="1">
                <a:solidFill>
                  <a:schemeClr val="hlink"/>
                </a:solidFill>
                <a:effectLst>
                  <a:outerShdw blurRad="38100" dist="38100" dir="2700000">
                    <a:srgbClr val="C0C0C0"/>
                  </a:outerShdw>
                </a:effectLst>
              </a:rPr>
              <a:t>主体</a:t>
            </a:r>
            <a:r>
              <a:rPr lang="en-US" altLang="x-none" sz="2800" b="1" noProof="1">
                <a:solidFill>
                  <a:srgbClr val="0000FF"/>
                </a:solidFill>
                <a:effectLst>
                  <a:outerShdw blurRad="38100" dist="38100" dir="2700000">
                    <a:srgbClr val="C0C0C0"/>
                  </a:outerShdw>
                </a:effectLst>
              </a:rPr>
              <a:t>——</a:t>
            </a:r>
            <a:r>
              <a:rPr lang="zh-CN" altLang="en-US" sz="2800" b="1" noProof="1">
                <a:solidFill>
                  <a:srgbClr val="0000FF"/>
                </a:solidFill>
                <a:effectLst>
                  <a:outerShdw blurRad="38100" dist="38100" dir="2700000">
                    <a:srgbClr val="C0C0C0"/>
                  </a:outerShdw>
                </a:effectLst>
              </a:rPr>
              <a:t>更为细致地了解新闻的内容（用充足的事实表现主题，是对导语内容的进一步扩展）</a:t>
            </a:r>
          </a:p>
          <a:p>
            <a:pPr eaLnBrk="1" hangingPunct="1">
              <a:defRPr/>
            </a:pPr>
            <a:r>
              <a:rPr lang="zh-CN" altLang="en-US" b="1" noProof="1">
                <a:solidFill>
                  <a:schemeClr val="hlink"/>
                </a:solidFill>
                <a:effectLst>
                  <a:outerShdw blurRad="38100" dist="38100" dir="2700000">
                    <a:srgbClr val="C0C0C0"/>
                  </a:outerShdw>
                </a:effectLst>
              </a:rPr>
              <a:t>背景</a:t>
            </a:r>
            <a:r>
              <a:rPr lang="en-US" altLang="x-none" sz="2800" noProof="1">
                <a:solidFill>
                  <a:srgbClr val="0000FF"/>
                </a:solidFill>
              </a:rPr>
              <a:t>——</a:t>
            </a:r>
            <a:r>
              <a:rPr lang="zh-CN" altLang="en-US" sz="2800" b="1" noProof="1">
                <a:solidFill>
                  <a:srgbClr val="0000FF"/>
                </a:solidFill>
                <a:effectLst>
                  <a:outerShdw blurRad="38100" dist="38100" dir="2700000">
                    <a:srgbClr val="C0C0C0"/>
                  </a:outerShdw>
                </a:effectLst>
              </a:rPr>
              <a:t>新闻发生的社会环境和自然环境</a:t>
            </a:r>
          </a:p>
          <a:p>
            <a:pPr eaLnBrk="1" hangingPunct="1">
              <a:defRPr/>
            </a:pPr>
            <a:r>
              <a:rPr lang="zh-CN" altLang="en-US" b="1" noProof="1">
                <a:solidFill>
                  <a:schemeClr val="hlink"/>
                </a:solidFill>
                <a:effectLst>
                  <a:outerShdw blurRad="38100" dist="38100" dir="2700000">
                    <a:srgbClr val="C0C0C0"/>
                  </a:outerShdw>
                </a:effectLst>
              </a:rPr>
              <a:t>结语</a:t>
            </a:r>
            <a:r>
              <a:rPr lang="en-US" altLang="x-none" sz="2800" b="1" noProof="1">
                <a:solidFill>
                  <a:srgbClr val="0000FF"/>
                </a:solidFill>
                <a:effectLst>
                  <a:outerShdw blurRad="38100" dist="38100" dir="2700000">
                    <a:srgbClr val="C0C0C0"/>
                  </a:outerShdw>
                </a:effectLst>
              </a:rPr>
              <a:t>——</a:t>
            </a:r>
            <a:r>
              <a:rPr lang="zh-CN" altLang="en-US" sz="2800" b="1" noProof="1">
                <a:solidFill>
                  <a:srgbClr val="0000FF"/>
                </a:solidFill>
                <a:effectLst>
                  <a:outerShdw blurRad="38100" dist="38100" dir="2700000">
                    <a:srgbClr val="C0C0C0"/>
                  </a:outerShdw>
                </a:effectLst>
              </a:rPr>
              <a:t>新闻结尾</a:t>
            </a:r>
          </a:p>
          <a:p>
            <a:pPr eaLnBrk="1" hangingPunct="1">
              <a:buFont typeface="Wingdings" panose="05000000000000000000" pitchFamily="2" charset="2"/>
              <a:buNone/>
              <a:defRPr/>
            </a:pPr>
            <a:r>
              <a:rPr lang="zh-CN" altLang="en-US" sz="2800" b="1" noProof="1">
                <a:solidFill>
                  <a:srgbClr val="FFFF00"/>
                </a:solidFill>
                <a:effectLst>
                  <a:outerShdw blurRad="38100" dist="38100" dir="2700000">
                    <a:srgbClr val="C0C0C0"/>
                  </a:outerShdw>
                </a:effectLst>
              </a:rPr>
              <a:t>（背景和结语常常暗含在主体中）</a:t>
            </a:r>
          </a:p>
        </p:txBody>
      </p:sp>
    </p:spTree>
    <p:extLst>
      <p:ext uri="{BB962C8B-B14F-4D97-AF65-F5344CB8AC3E}">
        <p14:creationId xmlns:p14="http://schemas.microsoft.com/office/powerpoint/2010/main" val="2516820058"/>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0847" y="443292"/>
            <a:ext cx="3932237" cy="1088265"/>
          </a:xfrm>
          <a:ln>
            <a:solidFill>
              <a:srgbClr val="FF0000"/>
            </a:solidFill>
          </a:ln>
        </p:spPr>
        <p:txBody>
          <a:bodyPr>
            <a:normAutofit/>
          </a:bodyPr>
          <a:lstStyle/>
          <a:p>
            <a:r>
              <a:rPr lang="zh-CN" altLang="en-US" sz="6000" dirty="0" smtClean="0">
                <a:solidFill>
                  <a:srgbClr val="0000CC"/>
                </a:solidFill>
              </a:rPr>
              <a:t>自学释疑</a:t>
            </a:r>
            <a:endParaRPr lang="zh-CN" altLang="en-US" sz="6000" dirty="0">
              <a:solidFill>
                <a:srgbClr val="0000CC"/>
              </a:solidFill>
            </a:endParaRPr>
          </a:p>
        </p:txBody>
      </p:sp>
      <p:sp>
        <p:nvSpPr>
          <p:cNvPr id="3" name="内容占位符 2"/>
          <p:cNvSpPr>
            <a:spLocks noGrp="1"/>
          </p:cNvSpPr>
          <p:nvPr>
            <p:ph idx="1"/>
          </p:nvPr>
        </p:nvSpPr>
        <p:spPr>
          <a:xfrm>
            <a:off x="5045298" y="1977377"/>
            <a:ext cx="6172200" cy="2335324"/>
          </a:xfrm>
          <a:ln>
            <a:solidFill>
              <a:srgbClr val="FF0000"/>
            </a:solidFill>
          </a:ln>
        </p:spPr>
        <p:txBody>
          <a:bodyPr/>
          <a:lstStyle/>
          <a:p>
            <a:r>
              <a:rPr lang="zh-CN" altLang="en-US" b="1" dirty="0" smtClean="0">
                <a:solidFill>
                  <a:srgbClr val="0000CC"/>
                </a:solidFill>
              </a:rPr>
              <a:t>思考：电头交代了什么？</a:t>
            </a:r>
            <a:endParaRPr lang="zh-CN" altLang="en-US" b="1" dirty="0">
              <a:solidFill>
                <a:srgbClr val="0000CC"/>
              </a:solidFill>
            </a:endParaRPr>
          </a:p>
        </p:txBody>
      </p:sp>
      <p:sp>
        <p:nvSpPr>
          <p:cNvPr id="4" name="文本占位符 3"/>
          <p:cNvSpPr>
            <a:spLocks noGrp="1"/>
          </p:cNvSpPr>
          <p:nvPr>
            <p:ph type="body" sz="half" idx="2"/>
          </p:nvPr>
        </p:nvSpPr>
        <p:spPr>
          <a:xfrm>
            <a:off x="620848" y="1944710"/>
            <a:ext cx="4151178" cy="3924278"/>
          </a:xfrm>
        </p:spPr>
        <p:txBody>
          <a:bodyPr>
            <a:normAutofit/>
          </a:bodyPr>
          <a:lstStyle/>
          <a:p>
            <a:r>
              <a:rPr lang="en-US" altLang="zh-CN" sz="4000" b="1" dirty="0" smtClean="0">
                <a:solidFill>
                  <a:srgbClr val="0000CC"/>
                </a:solidFill>
              </a:rPr>
              <a:t>1</a:t>
            </a:r>
            <a:r>
              <a:rPr lang="zh-CN" altLang="en-US" sz="4000" b="1" dirty="0" smtClean="0">
                <a:solidFill>
                  <a:srgbClr val="0000CC"/>
                </a:solidFill>
              </a:rPr>
              <a:t>、</a:t>
            </a:r>
            <a:r>
              <a:rPr lang="en-US" altLang="zh-CN" sz="4000" b="1" dirty="0" smtClean="0">
                <a:solidFill>
                  <a:srgbClr val="0000CC"/>
                </a:solidFill>
              </a:rPr>
              <a:t>【</a:t>
            </a:r>
            <a:r>
              <a:rPr lang="zh-CN" altLang="en-US" sz="4000" b="1" dirty="0" smtClean="0">
                <a:solidFill>
                  <a:srgbClr val="0000CC"/>
                </a:solidFill>
              </a:rPr>
              <a:t>路透社斯德哥尔摩</a:t>
            </a:r>
            <a:r>
              <a:rPr lang="en-US" altLang="zh-CN" sz="4000" b="1" dirty="0" smtClean="0">
                <a:solidFill>
                  <a:srgbClr val="0000CC"/>
                </a:solidFill>
              </a:rPr>
              <a:t>1901</a:t>
            </a:r>
            <a:r>
              <a:rPr lang="zh-CN" altLang="en-US" sz="4000" b="1" dirty="0" smtClean="0">
                <a:solidFill>
                  <a:srgbClr val="0000CC"/>
                </a:solidFill>
              </a:rPr>
              <a:t>年</a:t>
            </a:r>
            <a:r>
              <a:rPr lang="en-US" altLang="zh-CN" sz="4000" b="1" dirty="0" smtClean="0">
                <a:solidFill>
                  <a:srgbClr val="0000CC"/>
                </a:solidFill>
              </a:rPr>
              <a:t>12</a:t>
            </a:r>
            <a:r>
              <a:rPr lang="zh-CN" altLang="en-US" sz="4000" b="1" dirty="0" smtClean="0">
                <a:solidFill>
                  <a:srgbClr val="0000CC"/>
                </a:solidFill>
              </a:rPr>
              <a:t>月</a:t>
            </a:r>
            <a:r>
              <a:rPr lang="en-US" altLang="zh-CN" sz="4000" b="1" dirty="0" smtClean="0">
                <a:solidFill>
                  <a:srgbClr val="0000CC"/>
                </a:solidFill>
              </a:rPr>
              <a:t>10</a:t>
            </a:r>
            <a:r>
              <a:rPr lang="zh-CN" altLang="en-US" sz="4000" b="1" dirty="0" smtClean="0">
                <a:solidFill>
                  <a:srgbClr val="0000CC"/>
                </a:solidFill>
              </a:rPr>
              <a:t>日电</a:t>
            </a:r>
            <a:r>
              <a:rPr lang="en-US" altLang="zh-CN" sz="4000" b="1" dirty="0" smtClean="0">
                <a:solidFill>
                  <a:srgbClr val="0000CC"/>
                </a:solidFill>
              </a:rPr>
              <a:t>】</a:t>
            </a:r>
            <a:endParaRPr lang="zh-CN" altLang="en-US" sz="4000" b="1" dirty="0">
              <a:solidFill>
                <a:srgbClr val="0000CC"/>
              </a:solidFill>
            </a:endParaRPr>
          </a:p>
        </p:txBody>
      </p:sp>
      <p:sp>
        <p:nvSpPr>
          <p:cNvPr id="5" name="文本框 4"/>
          <p:cNvSpPr txBox="1">
            <a:spLocks noChangeArrowheads="1"/>
          </p:cNvSpPr>
          <p:nvPr/>
        </p:nvSpPr>
        <p:spPr bwMode="auto">
          <a:xfrm>
            <a:off x="5223713" y="2709114"/>
            <a:ext cx="58153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600" b="1" dirty="0" smtClean="0">
                <a:solidFill>
                  <a:srgbClr val="FF0000"/>
                </a:solidFill>
                <a:latin typeface="黑体" panose="02010609060101010101" pitchFamily="49" charset="-122"/>
                <a:ea typeface="黑体" panose="02010609060101010101" pitchFamily="49" charset="-122"/>
              </a:rPr>
              <a:t>交代了通讯社的名称、发电的时间和地点。</a:t>
            </a:r>
            <a:endParaRPr lang="en-US" altLang="zh-CN" sz="36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10123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占位符 3"/>
          <p:cNvSpPr>
            <a:spLocks noGrp="1"/>
          </p:cNvSpPr>
          <p:nvPr>
            <p:ph type="body" sz="half" idx="2"/>
          </p:nvPr>
        </p:nvSpPr>
        <p:spPr>
          <a:ln>
            <a:solidFill>
              <a:srgbClr val="FF0000"/>
            </a:solidFill>
          </a:ln>
        </p:spPr>
        <p:txBody>
          <a:bodyPr>
            <a:normAutofit/>
          </a:bodyPr>
          <a:lstStyle/>
          <a:p>
            <a:r>
              <a:rPr lang="en-US" altLang="zh-CN" sz="4000" b="1" dirty="0" smtClean="0">
                <a:solidFill>
                  <a:srgbClr val="0000CC"/>
                </a:solidFill>
              </a:rPr>
              <a:t>2</a:t>
            </a:r>
            <a:r>
              <a:rPr lang="zh-CN" altLang="en-US" sz="4000" b="1" dirty="0" smtClean="0">
                <a:solidFill>
                  <a:srgbClr val="0000CC"/>
                </a:solidFill>
              </a:rPr>
              <a:t>、在主体部分，一一列举了获奖者的国籍、姓名、所获奖项和主要成就，这样写的好处是什么？</a:t>
            </a:r>
            <a:endParaRPr lang="zh-CN" altLang="en-US" sz="4000" b="1" dirty="0">
              <a:solidFill>
                <a:srgbClr val="0000CC"/>
              </a:solidFill>
            </a:endParaRPr>
          </a:p>
        </p:txBody>
      </p:sp>
      <p:sp>
        <p:nvSpPr>
          <p:cNvPr id="5" name="标题 1"/>
          <p:cNvSpPr txBox="1">
            <a:spLocks/>
          </p:cNvSpPr>
          <p:nvPr/>
        </p:nvSpPr>
        <p:spPr>
          <a:xfrm>
            <a:off x="839788" y="457200"/>
            <a:ext cx="3932237" cy="1088265"/>
          </a:xfrm>
          <a:prstGeom prst="rect">
            <a:avLst/>
          </a:prstGeom>
          <a:ln>
            <a:solidFill>
              <a:srgbClr val="FF0000"/>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CN" altLang="en-US" sz="6000" smtClean="0">
                <a:solidFill>
                  <a:srgbClr val="0000CC"/>
                </a:solidFill>
              </a:rPr>
              <a:t>自学释疑</a:t>
            </a:r>
            <a:endParaRPr lang="zh-CN" altLang="en-US" sz="6000" dirty="0">
              <a:solidFill>
                <a:srgbClr val="0000CC"/>
              </a:solidFill>
            </a:endParaRPr>
          </a:p>
        </p:txBody>
      </p:sp>
      <p:sp>
        <p:nvSpPr>
          <p:cNvPr id="6" name="矩形 5"/>
          <p:cNvSpPr/>
          <p:nvPr/>
        </p:nvSpPr>
        <p:spPr>
          <a:xfrm>
            <a:off x="5203064" y="2057400"/>
            <a:ext cx="6096000" cy="978729"/>
          </a:xfrm>
          <a:prstGeom prst="rect">
            <a:avLst/>
          </a:prstGeom>
        </p:spPr>
        <p:txBody>
          <a:bodyPr>
            <a:spAutoFit/>
          </a:bodyPr>
          <a:lstStyle/>
          <a:p>
            <a:pPr marL="228600" lvl="0" indent="-228600">
              <a:lnSpc>
                <a:spcPct val="90000"/>
              </a:lnSpc>
              <a:spcBef>
                <a:spcPts val="1000"/>
              </a:spcBef>
              <a:buFont typeface="Arial" panose="020B0604020202020204" pitchFamily="34" charset="0"/>
              <a:buChar char="•"/>
            </a:pPr>
            <a:r>
              <a:rPr lang="zh-CN" altLang="en-US" sz="3200" b="1" dirty="0">
                <a:solidFill>
                  <a:srgbClr val="FF0000"/>
                </a:solidFill>
              </a:rPr>
              <a:t>表现了新闻事实准确、翔实的特点</a:t>
            </a:r>
            <a:endParaRPr lang="zh-CN" altLang="en-US" sz="3200" b="1" dirty="0">
              <a:solidFill>
                <a:srgbClr val="FF0000"/>
              </a:solidFill>
            </a:endParaRPr>
          </a:p>
        </p:txBody>
      </p:sp>
    </p:spTree>
    <p:extLst>
      <p:ext uri="{BB962C8B-B14F-4D97-AF65-F5344CB8AC3E}">
        <p14:creationId xmlns:p14="http://schemas.microsoft.com/office/powerpoint/2010/main" val="323996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06381" y="184821"/>
            <a:ext cx="10997484" cy="2361977"/>
          </a:xfrm>
        </p:spPr>
        <p:txBody>
          <a:bodyPr>
            <a:normAutofit/>
          </a:bodyPr>
          <a:lstStyle/>
          <a:p>
            <a:r>
              <a:rPr lang="zh-CN" altLang="en-US" b="1" dirty="0" smtClean="0">
                <a:solidFill>
                  <a:srgbClr val="0000CC"/>
                </a:solidFill>
              </a:rPr>
              <a:t>质疑探究：</a:t>
            </a:r>
            <a:r>
              <a:rPr lang="en-US" altLang="zh-CN" b="1" dirty="0" smtClean="0">
                <a:solidFill>
                  <a:srgbClr val="0000CC"/>
                </a:solidFill>
              </a:rPr>
              <a:t/>
            </a:r>
            <a:br>
              <a:rPr lang="en-US" altLang="zh-CN" b="1" dirty="0" smtClean="0">
                <a:solidFill>
                  <a:srgbClr val="0000CC"/>
                </a:solidFill>
              </a:rPr>
            </a:br>
            <a:r>
              <a:rPr lang="en-US" altLang="zh-CN" b="1" dirty="0">
                <a:solidFill>
                  <a:srgbClr val="0000CC"/>
                </a:solidFill>
              </a:rPr>
              <a:t> </a:t>
            </a:r>
            <a:r>
              <a:rPr lang="en-US" altLang="zh-CN" b="1" dirty="0" smtClean="0">
                <a:solidFill>
                  <a:srgbClr val="0000CC"/>
                </a:solidFill>
              </a:rPr>
              <a:t>        </a:t>
            </a:r>
            <a:r>
              <a:rPr lang="zh-CN" altLang="en-US" b="1" dirty="0" smtClean="0">
                <a:solidFill>
                  <a:srgbClr val="0000CC"/>
                </a:solidFill>
              </a:rPr>
              <a:t>文章最后作者特别说明资金管理权和评奖权的分离，有什么用意？</a:t>
            </a:r>
            <a:endParaRPr lang="zh-CN" altLang="en-US" b="1" dirty="0">
              <a:solidFill>
                <a:srgbClr val="0000CC"/>
              </a:solidFill>
            </a:endParaRPr>
          </a:p>
        </p:txBody>
      </p:sp>
      <p:sp>
        <p:nvSpPr>
          <p:cNvPr id="6" name="内容占位符 5"/>
          <p:cNvSpPr>
            <a:spLocks noGrp="1"/>
          </p:cNvSpPr>
          <p:nvPr>
            <p:ph idx="1"/>
          </p:nvPr>
        </p:nvSpPr>
        <p:spPr>
          <a:xfrm>
            <a:off x="606381" y="2636994"/>
            <a:ext cx="10515600" cy="3660775"/>
          </a:xfrm>
        </p:spPr>
        <p:txBody>
          <a:bodyPr/>
          <a:lstStyle/>
          <a:p>
            <a:endParaRPr lang="zh-CN" altLang="en-US" dirty="0"/>
          </a:p>
        </p:txBody>
      </p:sp>
      <p:sp>
        <p:nvSpPr>
          <p:cNvPr id="7" name="矩形 6"/>
          <p:cNvSpPr/>
          <p:nvPr/>
        </p:nvSpPr>
        <p:spPr>
          <a:xfrm>
            <a:off x="901519" y="3424018"/>
            <a:ext cx="9556125" cy="2086725"/>
          </a:xfrm>
          <a:prstGeom prst="rect">
            <a:avLst/>
          </a:prstGeom>
        </p:spPr>
        <p:txBody>
          <a:bodyPr wrap="square">
            <a:spAutoFit/>
          </a:bodyPr>
          <a:lstStyle/>
          <a:p>
            <a:pPr marL="228600" lvl="0" indent="-228600">
              <a:lnSpc>
                <a:spcPct val="90000"/>
              </a:lnSpc>
              <a:spcBef>
                <a:spcPts val="1000"/>
              </a:spcBef>
              <a:buFont typeface="Arial" panose="020B0604020202020204" pitchFamily="34" charset="0"/>
              <a:buChar char="•"/>
            </a:pPr>
            <a:r>
              <a:rPr lang="zh-CN" altLang="en-US" sz="4800" b="1" dirty="0" smtClean="0">
                <a:solidFill>
                  <a:srgbClr val="FF0000"/>
                </a:solidFill>
              </a:rPr>
              <a:t>         补充这一信息，意在说明诺贝尔奖评奖的公平性、可信度高，社会价值大，让读者更加信服。</a:t>
            </a:r>
            <a:endParaRPr lang="zh-CN" altLang="en-US" sz="4800" b="1" dirty="0">
              <a:solidFill>
                <a:srgbClr val="FF0000"/>
              </a:solidFill>
            </a:endParaRPr>
          </a:p>
        </p:txBody>
      </p:sp>
    </p:spTree>
    <p:extLst>
      <p:ext uri="{BB962C8B-B14F-4D97-AF65-F5344CB8AC3E}">
        <p14:creationId xmlns:p14="http://schemas.microsoft.com/office/powerpoint/2010/main" val="37875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归纳总结：</a:t>
            </a:r>
            <a:endParaRPr lang="zh-CN" altLang="en-US" dirty="0"/>
          </a:p>
        </p:txBody>
      </p:sp>
      <p:sp>
        <p:nvSpPr>
          <p:cNvPr id="3" name="内容占位符 2"/>
          <p:cNvSpPr>
            <a:spLocks noGrp="1"/>
          </p:cNvSpPr>
          <p:nvPr>
            <p:ph idx="1"/>
          </p:nvPr>
        </p:nvSpPr>
        <p:spPr>
          <a:xfrm>
            <a:off x="528034" y="1468192"/>
            <a:ext cx="10825766" cy="4708771"/>
          </a:xfrm>
        </p:spPr>
        <p:txBody>
          <a:bodyPr>
            <a:normAutofit/>
          </a:bodyPr>
          <a:lstStyle/>
          <a:p>
            <a:r>
              <a:rPr lang="en-US" altLang="zh-CN" sz="3600" dirty="0" smtClean="0">
                <a:solidFill>
                  <a:srgbClr val="0000CC"/>
                </a:solidFill>
              </a:rPr>
              <a:t>         《</a:t>
            </a:r>
            <a:r>
              <a:rPr lang="zh-CN" altLang="en-US" sz="3600" dirty="0" smtClean="0">
                <a:solidFill>
                  <a:srgbClr val="0000CC"/>
                </a:solidFill>
              </a:rPr>
              <a:t>首届诺贝尔奖颁发</a:t>
            </a:r>
            <a:r>
              <a:rPr lang="en-US" altLang="zh-CN" sz="3600" dirty="0" smtClean="0">
                <a:solidFill>
                  <a:srgbClr val="0000CC"/>
                </a:solidFill>
              </a:rPr>
              <a:t>》</a:t>
            </a:r>
            <a:r>
              <a:rPr lang="zh-CN" altLang="en-US" sz="3600" dirty="0" smtClean="0">
                <a:solidFill>
                  <a:srgbClr val="0000CC"/>
                </a:solidFill>
              </a:rPr>
              <a:t>报道了首届诺贝尔奖的获奖者、颁发机构、资金来源等基本情况，便于读者了解和把握。</a:t>
            </a:r>
            <a:endParaRPr lang="zh-CN" altLang="en-US" sz="3600" dirty="0">
              <a:solidFill>
                <a:srgbClr val="0000CC"/>
              </a:solidFill>
            </a:endParaRPr>
          </a:p>
        </p:txBody>
      </p:sp>
    </p:spTree>
    <p:extLst>
      <p:ext uri="{BB962C8B-B14F-4D97-AF65-F5344CB8AC3E}">
        <p14:creationId xmlns:p14="http://schemas.microsoft.com/office/powerpoint/2010/main" val="38063165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zh-CN" altLang="en-US" dirty="0"/>
          </a:p>
        </p:txBody>
      </p:sp>
      <p:sp>
        <p:nvSpPr>
          <p:cNvPr id="4" name="矩形 3"/>
          <p:cNvSpPr/>
          <p:nvPr/>
        </p:nvSpPr>
        <p:spPr>
          <a:xfrm>
            <a:off x="681687" y="2874015"/>
            <a:ext cx="3877985" cy="646331"/>
          </a:xfrm>
          <a:prstGeom prst="rect">
            <a:avLst/>
          </a:prstGeom>
        </p:spPr>
        <p:txBody>
          <a:bodyPr wrap="none">
            <a:spAutoFit/>
          </a:bodyPr>
          <a:lstStyle/>
          <a:p>
            <a:r>
              <a:rPr lang="zh-CN" altLang="en-US" sz="3600" dirty="0" smtClean="0">
                <a:solidFill>
                  <a:srgbClr val="0000CC"/>
                </a:solidFill>
              </a:rPr>
              <a:t>首届</a:t>
            </a:r>
            <a:r>
              <a:rPr lang="zh-CN" altLang="en-US" sz="3600" dirty="0">
                <a:solidFill>
                  <a:srgbClr val="0000CC"/>
                </a:solidFill>
              </a:rPr>
              <a:t>诺贝尔奖</a:t>
            </a:r>
            <a:r>
              <a:rPr lang="zh-CN" altLang="en-US" sz="3600" dirty="0" smtClean="0">
                <a:solidFill>
                  <a:srgbClr val="0000CC"/>
                </a:solidFill>
              </a:rPr>
              <a:t>颁发</a:t>
            </a:r>
            <a:endParaRPr lang="zh-CN" altLang="en-US" dirty="0"/>
          </a:p>
        </p:txBody>
      </p:sp>
      <p:sp>
        <p:nvSpPr>
          <p:cNvPr id="5" name="矩形 4"/>
          <p:cNvSpPr/>
          <p:nvPr/>
        </p:nvSpPr>
        <p:spPr>
          <a:xfrm>
            <a:off x="5205031" y="1690688"/>
            <a:ext cx="3416320" cy="646331"/>
          </a:xfrm>
          <a:prstGeom prst="rect">
            <a:avLst/>
          </a:prstGeom>
        </p:spPr>
        <p:txBody>
          <a:bodyPr wrap="none">
            <a:spAutoFit/>
          </a:bodyPr>
          <a:lstStyle/>
          <a:p>
            <a:r>
              <a:rPr lang="zh-CN" altLang="en-US" sz="3600" b="1" dirty="0" smtClean="0">
                <a:solidFill>
                  <a:srgbClr val="0000CC"/>
                </a:solidFill>
              </a:rPr>
              <a:t>导语：诺奖颁发</a:t>
            </a:r>
            <a:endParaRPr lang="zh-CN" altLang="en-US" sz="3600" b="1" dirty="0">
              <a:solidFill>
                <a:srgbClr val="0000CC"/>
              </a:solidFill>
            </a:endParaRPr>
          </a:p>
        </p:txBody>
      </p:sp>
      <p:sp>
        <p:nvSpPr>
          <p:cNvPr id="6" name="左大括号 5"/>
          <p:cNvSpPr/>
          <p:nvPr/>
        </p:nvSpPr>
        <p:spPr>
          <a:xfrm>
            <a:off x="4559672" y="2137892"/>
            <a:ext cx="488846" cy="2936383"/>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nvSpPr>
        <p:spPr>
          <a:xfrm>
            <a:off x="5048518" y="3282917"/>
            <a:ext cx="4801314" cy="646331"/>
          </a:xfrm>
          <a:prstGeom prst="rect">
            <a:avLst/>
          </a:prstGeom>
        </p:spPr>
        <p:txBody>
          <a:bodyPr wrap="none">
            <a:spAutoFit/>
          </a:bodyPr>
          <a:lstStyle/>
          <a:p>
            <a:r>
              <a:rPr lang="zh-CN" altLang="en-US" sz="3600" b="1" dirty="0" smtClean="0">
                <a:solidFill>
                  <a:srgbClr val="0000CC"/>
                </a:solidFill>
              </a:rPr>
              <a:t>主体：获奖人员及其他</a:t>
            </a:r>
            <a:endParaRPr lang="zh-CN" altLang="en-US" sz="3600" b="1" dirty="0">
              <a:solidFill>
                <a:srgbClr val="0000CC"/>
              </a:solidFill>
            </a:endParaRPr>
          </a:p>
        </p:txBody>
      </p:sp>
      <p:sp>
        <p:nvSpPr>
          <p:cNvPr id="8" name="矩形 7"/>
          <p:cNvSpPr/>
          <p:nvPr/>
        </p:nvSpPr>
        <p:spPr>
          <a:xfrm>
            <a:off x="5048518" y="4740209"/>
            <a:ext cx="5724644" cy="646331"/>
          </a:xfrm>
          <a:prstGeom prst="rect">
            <a:avLst/>
          </a:prstGeom>
        </p:spPr>
        <p:txBody>
          <a:bodyPr wrap="none">
            <a:spAutoFit/>
          </a:bodyPr>
          <a:lstStyle/>
          <a:p>
            <a:r>
              <a:rPr lang="zh-CN" altLang="en-US" sz="3600" b="1" dirty="0" smtClean="0">
                <a:solidFill>
                  <a:srgbClr val="0000CC"/>
                </a:solidFill>
              </a:rPr>
              <a:t>背景：资金来源、评奖情况</a:t>
            </a:r>
            <a:endParaRPr lang="zh-CN" altLang="en-US" sz="3600" b="1" dirty="0">
              <a:solidFill>
                <a:srgbClr val="0000CC"/>
              </a:solidFill>
            </a:endParaRPr>
          </a:p>
        </p:txBody>
      </p:sp>
      <p:sp>
        <p:nvSpPr>
          <p:cNvPr id="9" name="矩形 8"/>
          <p:cNvSpPr/>
          <p:nvPr/>
        </p:nvSpPr>
        <p:spPr>
          <a:xfrm>
            <a:off x="5019075" y="454210"/>
            <a:ext cx="3278462" cy="830997"/>
          </a:xfrm>
          <a:prstGeom prst="rect">
            <a:avLst/>
          </a:prstGeom>
        </p:spPr>
        <p:txBody>
          <a:bodyPr wrap="none">
            <a:spAutoFit/>
          </a:bodyPr>
          <a:lstStyle/>
          <a:p>
            <a:r>
              <a:rPr lang="zh-CN" altLang="en-US" sz="4800" b="1" dirty="0" smtClean="0">
                <a:solidFill>
                  <a:srgbClr val="FF0000"/>
                </a:solidFill>
              </a:rPr>
              <a:t>褒奖贡献者</a:t>
            </a:r>
            <a:endParaRPr lang="zh-CN" altLang="en-US" sz="4800" b="1" dirty="0">
              <a:solidFill>
                <a:srgbClr val="FF0000"/>
              </a:solidFill>
            </a:endParaRPr>
          </a:p>
        </p:txBody>
      </p:sp>
    </p:spTree>
    <p:extLst>
      <p:ext uri="{BB962C8B-B14F-4D97-AF65-F5344CB8AC3E}">
        <p14:creationId xmlns:p14="http://schemas.microsoft.com/office/powerpoint/2010/main" val="181316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文本框 11270"/>
          <p:cNvSpPr txBox="1">
            <a:spLocks noChangeArrowheads="1"/>
          </p:cNvSpPr>
          <p:nvPr/>
        </p:nvSpPr>
        <p:spPr bwMode="auto">
          <a:xfrm>
            <a:off x="1847850" y="1014414"/>
            <a:ext cx="8496300" cy="565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3200" b="1" dirty="0">
                <a:solidFill>
                  <a:srgbClr val="0000CC"/>
                </a:solidFill>
                <a:latin typeface="黑体" panose="02010609060101010101" pitchFamily="49" charset="-122"/>
                <a:ea typeface="黑体" panose="02010609060101010101" pitchFamily="49" charset="-122"/>
              </a:rPr>
              <a:t>中华人民共和国国籍获得者</a:t>
            </a: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杨振宁、李政道</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1957</a:t>
            </a:r>
            <a:r>
              <a:rPr lang="zh-CN" altLang="en-US" sz="3200" b="1" dirty="0">
                <a:solidFill>
                  <a:prstClr val="black"/>
                </a:solidFill>
                <a:latin typeface="黑体" panose="02010609060101010101" pitchFamily="49" charset="-122"/>
                <a:ea typeface="黑体" panose="02010609060101010101" pitchFamily="49" charset="-122"/>
              </a:rPr>
              <a:t>年因提出“宇称不守恒”观念被实验证明而获诺贝尔物理学奖（获奖时为中华民国国籍）</a:t>
            </a:r>
            <a:r>
              <a:rPr lang="zh-CN" altLang="en-US" dirty="0">
                <a:solidFill>
                  <a:prstClr val="black"/>
                </a:solidFill>
              </a:rPr>
              <a:t> </a:t>
            </a: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莫言</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2012</a:t>
            </a:r>
            <a:r>
              <a:rPr lang="zh-CN" altLang="en-US" sz="3200" b="1" dirty="0">
                <a:solidFill>
                  <a:prstClr val="black"/>
                </a:solidFill>
                <a:latin typeface="黑体" panose="02010609060101010101" pitchFamily="49" charset="-122"/>
                <a:ea typeface="黑体" panose="02010609060101010101" pitchFamily="49" charset="-122"/>
              </a:rPr>
              <a:t>年诺贝尔文学奖，获奖理由是：通过幻觉现实主义将民间故事、历史与当代社会融合在一起。</a:t>
            </a:r>
          </a:p>
          <a:p>
            <a:pPr fontAlgn="base">
              <a:lnSpc>
                <a:spcPct val="95000"/>
              </a:lnSpc>
              <a:spcBef>
                <a:spcPct val="0"/>
              </a:spcBef>
              <a:spcAft>
                <a:spcPct val="0"/>
              </a:spcAft>
              <a:buFont typeface="Arial" panose="020B0604020202020204" pitchFamily="34" charset="0"/>
              <a:buNone/>
            </a:pPr>
            <a:endParaRPr lang="zh-CN" altLang="en-US" sz="3200" b="1" dirty="0">
              <a:solidFill>
                <a:prstClr val="black"/>
              </a:solidFill>
              <a:latin typeface="黑体" panose="02010609060101010101" pitchFamily="49" charset="-122"/>
              <a:ea typeface="黑体" panose="02010609060101010101" pitchFamily="49" charset="-122"/>
            </a:endParaRPr>
          </a:p>
          <a:p>
            <a:pPr fontAlgn="base">
              <a:lnSpc>
                <a:spcPct val="95000"/>
              </a:lnSpc>
              <a:spcBef>
                <a:spcPct val="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屠呦呦</a:t>
            </a:r>
            <a:r>
              <a:rPr lang="zh-CN" altLang="en-US" sz="3200" b="1" dirty="0">
                <a:solidFill>
                  <a:prstClr val="black"/>
                </a:solidFill>
                <a:latin typeface="黑体" panose="02010609060101010101" pitchFamily="49" charset="-122"/>
                <a:ea typeface="黑体" panose="02010609060101010101" pitchFamily="49" charset="-122"/>
              </a:rPr>
              <a:t>：</a:t>
            </a:r>
            <a:r>
              <a:rPr lang="en-US" altLang="zh-CN" sz="3200" b="1" dirty="0">
                <a:solidFill>
                  <a:prstClr val="black"/>
                </a:solidFill>
                <a:latin typeface="黑体" panose="02010609060101010101" pitchFamily="49" charset="-122"/>
                <a:ea typeface="黑体" panose="02010609060101010101" pitchFamily="49" charset="-122"/>
              </a:rPr>
              <a:t>2015</a:t>
            </a:r>
            <a:r>
              <a:rPr lang="zh-CN" altLang="en-US" sz="3200" b="1" dirty="0">
                <a:solidFill>
                  <a:prstClr val="black"/>
                </a:solidFill>
                <a:latin typeface="黑体" panose="02010609060101010101" pitchFamily="49" charset="-122"/>
                <a:ea typeface="黑体" panose="02010609060101010101" pitchFamily="49" charset="-122"/>
              </a:rPr>
              <a:t>年诺贝尔生理学或医学奖得主：她多年从事中药和中西药结合研究，突出贡献是创制新型抗疟药</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青蒿素和双氢青蒿素。</a:t>
            </a:r>
          </a:p>
        </p:txBody>
      </p:sp>
      <p:sp>
        <p:nvSpPr>
          <p:cNvPr id="2" name="矩形 1"/>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extLst>
      <p:ext uri="{BB962C8B-B14F-4D97-AF65-F5344CB8AC3E}">
        <p14:creationId xmlns:p14="http://schemas.microsoft.com/office/powerpoint/2010/main" val="16535924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ppt_w</p:attrName>
                                        </p:attrNameLst>
                                      </p:cBhvr>
                                      <p:tavLst>
                                        <p:tav tm="0">
                                          <p:val>
                                            <p:fltVal val="0"/>
                                          </p:val>
                                        </p:tav>
                                        <p:tav tm="100000">
                                          <p:val>
                                            <p:strVal val="#ppt_w"/>
                                          </p:val>
                                        </p:tav>
                                      </p:tavLst>
                                    </p:anim>
                                    <p:anim calcmode="lin" valueType="num">
                                      <p:cBhvr>
                                        <p:cTn id="8" dur="500" fill="hold"/>
                                        <p:tgtEl>
                                          <p:spTgt spid="11271"/>
                                        </p:tgtEl>
                                        <p:attrNameLst>
                                          <p:attrName>ppt_h</p:attrName>
                                        </p:attrNameLst>
                                      </p:cBhvr>
                                      <p:tavLst>
                                        <p:tav tm="0">
                                          <p:val>
                                            <p:fltVal val="0"/>
                                          </p:val>
                                        </p:tav>
                                        <p:tav tm="100000">
                                          <p:val>
                                            <p:strVal val="#ppt_h"/>
                                          </p:val>
                                        </p:tav>
                                      </p:tavLst>
                                    </p:anim>
                                    <p:anim calcmode="lin" valueType="num">
                                      <p:cBhvr>
                                        <p:cTn id="9" dur="500" fill="hold"/>
                                        <p:tgtEl>
                                          <p:spTgt spid="11271"/>
                                        </p:tgtEl>
                                        <p:attrNameLst>
                                          <p:attrName>style.rotation</p:attrName>
                                        </p:attrNameLst>
                                      </p:cBhvr>
                                      <p:tavLst>
                                        <p:tav tm="0">
                                          <p:val>
                                            <p:fltVal val="360"/>
                                          </p:val>
                                        </p:tav>
                                        <p:tav tm="100000">
                                          <p:val>
                                            <p:fltVal val="0"/>
                                          </p:val>
                                        </p:tav>
                                      </p:tavLst>
                                    </p:anim>
                                    <p:animEffect transition="in" filter="fade">
                                      <p:cBhvr>
                                        <p:cTn id="10"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文本框 6149"/>
          <p:cNvSpPr txBox="1">
            <a:spLocks noChangeArrowheads="1"/>
          </p:cNvSpPr>
          <p:nvPr/>
        </p:nvSpPr>
        <p:spPr bwMode="auto">
          <a:xfrm>
            <a:off x="1631950" y="908051"/>
            <a:ext cx="8820150"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lnSpc>
                <a:spcPct val="95000"/>
              </a:lnSpc>
              <a:spcBef>
                <a:spcPct val="0"/>
              </a:spcBef>
              <a:spcAft>
                <a:spcPct val="0"/>
              </a:spcAft>
              <a:buFont typeface="Arial" panose="020B0604020202020204" pitchFamily="34" charset="0"/>
              <a:buNone/>
            </a:pPr>
            <a:r>
              <a:rPr lang="zh-CN" altLang="en-US" sz="2800" b="1">
                <a:solidFill>
                  <a:prstClr val="black"/>
                </a:solidFill>
                <a:latin typeface="黑体" panose="02010609060101010101" pitchFamily="49" charset="-122"/>
                <a:ea typeface="黑体" panose="02010609060101010101" pitchFamily="49" charset="-122"/>
              </a:rPr>
              <a:t>海外华人获得者</a:t>
            </a: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丁肇中</a:t>
            </a:r>
            <a:r>
              <a:rPr lang="zh-CN" altLang="en-US" sz="2800" b="1">
                <a:solidFill>
                  <a:prstClr val="black"/>
                </a:solidFill>
                <a:latin typeface="黑体" panose="02010609060101010101" pitchFamily="49" charset="-122"/>
                <a:ea typeface="黑体" panose="02010609060101010101" pitchFamily="49" charset="-122"/>
              </a:rPr>
              <a:t>：和伯顿</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里克特由于</a:t>
            </a:r>
            <a:r>
              <a:rPr lang="en-US" altLang="zh-CN" sz="2800" b="1">
                <a:solidFill>
                  <a:prstClr val="black"/>
                </a:solidFill>
                <a:latin typeface="黑体" panose="02010609060101010101" pitchFamily="49" charset="-122"/>
                <a:ea typeface="黑体" panose="02010609060101010101" pitchFamily="49" charset="-122"/>
              </a:rPr>
              <a:t>1974</a:t>
            </a:r>
            <a:r>
              <a:rPr lang="zh-CN" altLang="en-US" sz="2800" b="1">
                <a:solidFill>
                  <a:prstClr val="black"/>
                </a:solidFill>
                <a:latin typeface="黑体" panose="02010609060101010101" pitchFamily="49" charset="-122"/>
                <a:ea typeface="黑体" panose="02010609060101010101" pitchFamily="49" charset="-122"/>
              </a:rPr>
              <a:t>年发现了</a:t>
            </a:r>
            <a:r>
              <a:rPr lang="en-US" altLang="zh-CN" sz="2800" b="1">
                <a:solidFill>
                  <a:prstClr val="black"/>
                </a:solidFill>
                <a:latin typeface="黑体" panose="02010609060101010101" pitchFamily="49" charset="-122"/>
                <a:ea typeface="黑体" panose="02010609060101010101" pitchFamily="49" charset="-122"/>
              </a:rPr>
              <a:t>J/ψ</a:t>
            </a:r>
            <a:r>
              <a:rPr lang="zh-CN" altLang="en-US" sz="2800" b="1">
                <a:solidFill>
                  <a:prstClr val="black"/>
                </a:solidFill>
                <a:latin typeface="黑体" panose="02010609060101010101" pitchFamily="49" charset="-122"/>
                <a:ea typeface="黑体" panose="02010609060101010101" pitchFamily="49" charset="-122"/>
              </a:rPr>
              <a:t>粒子而同时获得</a:t>
            </a:r>
            <a:r>
              <a:rPr lang="en-US" altLang="zh-CN" sz="2800" b="1">
                <a:solidFill>
                  <a:prstClr val="black"/>
                </a:solidFill>
                <a:latin typeface="黑体" panose="02010609060101010101" pitchFamily="49" charset="-122"/>
                <a:ea typeface="黑体" panose="02010609060101010101" pitchFamily="49" charset="-122"/>
              </a:rPr>
              <a:t>1976</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40</a:t>
            </a:r>
            <a:r>
              <a:rPr lang="zh-CN" altLang="en-US" sz="2800" b="1">
                <a:solidFill>
                  <a:prstClr val="black"/>
                </a:solidFill>
                <a:latin typeface="黑体" panose="02010609060101010101" pitchFamily="49" charset="-122"/>
                <a:ea typeface="黑体" panose="02010609060101010101" pitchFamily="49" charset="-122"/>
              </a:rPr>
              <a:t>岁。</a:t>
            </a: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李远哲</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1986</a:t>
            </a:r>
            <a:r>
              <a:rPr lang="zh-CN" altLang="en-US" sz="2800" b="1">
                <a:solidFill>
                  <a:prstClr val="black"/>
                </a:solidFill>
                <a:latin typeface="黑体" panose="02010609060101010101" pitchFamily="49" charset="-122"/>
                <a:ea typeface="黑体" panose="02010609060101010101" pitchFamily="49" charset="-122"/>
              </a:rPr>
              <a:t>年以分子水平化学反应动力学的研究与赫施巴赫及约翰</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波兰伊共获诺贝尔化学奖，时年</a:t>
            </a:r>
            <a:r>
              <a:rPr lang="en-US" altLang="zh-CN" sz="2800" b="1">
                <a:solidFill>
                  <a:prstClr val="black"/>
                </a:solidFill>
                <a:latin typeface="黑体" panose="02010609060101010101" pitchFamily="49" charset="-122"/>
                <a:ea typeface="黑体" panose="02010609060101010101" pitchFamily="49" charset="-122"/>
              </a:rPr>
              <a:t>50</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1994</a:t>
            </a:r>
            <a:r>
              <a:rPr lang="zh-CN" altLang="en-US" sz="2800" b="1">
                <a:solidFill>
                  <a:prstClr val="black"/>
                </a:solidFill>
                <a:latin typeface="黑体" panose="02010609060101010101" pitchFamily="49" charset="-122"/>
                <a:ea typeface="黑体" panose="02010609060101010101" pitchFamily="49" charset="-122"/>
              </a:rPr>
              <a:t>年放弃美国国籍，返回台湾出任中央研究院院长。</a:t>
            </a: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朱棣文</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1997</a:t>
            </a:r>
            <a:r>
              <a:rPr lang="zh-CN" altLang="en-US" sz="2800" b="1">
                <a:solidFill>
                  <a:prstClr val="black"/>
                </a:solidFill>
                <a:latin typeface="黑体" panose="02010609060101010101" pitchFamily="49" charset="-122"/>
                <a:ea typeface="黑体" panose="02010609060101010101" pitchFamily="49" charset="-122"/>
              </a:rPr>
              <a:t>年因“发展了用雷射冷却和捕获原子的方法”获得诺贝尔物理学奖，时年</a:t>
            </a:r>
            <a:r>
              <a:rPr lang="en-US" altLang="zh-CN" sz="2800" b="1">
                <a:solidFill>
                  <a:prstClr val="black"/>
                </a:solidFill>
                <a:latin typeface="黑体" panose="02010609060101010101" pitchFamily="49" charset="-122"/>
                <a:ea typeface="黑体" panose="02010609060101010101" pitchFamily="49" charset="-122"/>
              </a:rPr>
              <a:t>49</a:t>
            </a:r>
            <a:r>
              <a:rPr lang="zh-CN" altLang="en-US" sz="2800" b="1">
                <a:solidFill>
                  <a:prstClr val="black"/>
                </a:solidFill>
                <a:latin typeface="黑体" panose="02010609060101010101" pitchFamily="49" charset="-122"/>
                <a:ea typeface="黑体" panose="02010609060101010101" pitchFamily="49" charset="-122"/>
              </a:rPr>
              <a:t>岁，</a:t>
            </a:r>
            <a:r>
              <a:rPr lang="en-US" altLang="zh-CN" sz="2800" b="1">
                <a:solidFill>
                  <a:prstClr val="black"/>
                </a:solidFill>
                <a:latin typeface="黑体" panose="02010609060101010101" pitchFamily="49" charset="-122"/>
                <a:ea typeface="黑体" panose="02010609060101010101" pitchFamily="49" charset="-122"/>
              </a:rPr>
              <a:t>2008-2012</a:t>
            </a:r>
            <a:r>
              <a:rPr lang="zh-CN" altLang="en-US" sz="2800" b="1">
                <a:solidFill>
                  <a:prstClr val="black"/>
                </a:solidFill>
                <a:latin typeface="黑体" panose="02010609060101010101" pitchFamily="49" charset="-122"/>
                <a:ea typeface="黑体" panose="02010609060101010101" pitchFamily="49" charset="-122"/>
              </a:rPr>
              <a:t>年任美国能源部部长。</a:t>
            </a:r>
          </a:p>
          <a:p>
            <a:pPr fontAlgn="base">
              <a:lnSpc>
                <a:spcPct val="95000"/>
              </a:lnSpc>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崔琦</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年美国普林斯顿大学的崔琦、哥伦比亚大学的霍斯特</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路德维希</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施特默及史丹佛大学的劳克林三人因“他们发现了电子量子流体现象，一种新形态的量子流体，其中有带分数电荷的激发态”而获得获</a:t>
            </a:r>
            <a:r>
              <a:rPr lang="en-US" altLang="zh-CN" sz="2800" b="1">
                <a:solidFill>
                  <a:prstClr val="black"/>
                </a:solidFill>
                <a:latin typeface="黑体" panose="02010609060101010101" pitchFamily="49" charset="-122"/>
                <a:ea typeface="黑体" panose="02010609060101010101" pitchFamily="49" charset="-122"/>
              </a:rPr>
              <a:t>1998</a:t>
            </a:r>
            <a:r>
              <a:rPr lang="zh-CN" altLang="en-US" sz="2800" b="1">
                <a:solidFill>
                  <a:prstClr val="black"/>
                </a:solidFill>
                <a:latin typeface="黑体" panose="02010609060101010101" pitchFamily="49" charset="-122"/>
                <a:ea typeface="黑体" panose="02010609060101010101" pitchFamily="49" charset="-122"/>
              </a:rPr>
              <a:t>年诺贝尔物理学奖，时年</a:t>
            </a:r>
            <a:r>
              <a:rPr lang="en-US" altLang="zh-CN" sz="2800" b="1">
                <a:solidFill>
                  <a:prstClr val="black"/>
                </a:solidFill>
                <a:latin typeface="黑体" panose="02010609060101010101" pitchFamily="49" charset="-122"/>
                <a:ea typeface="黑体" panose="02010609060101010101" pitchFamily="49" charset="-122"/>
              </a:rPr>
              <a:t>59</a:t>
            </a:r>
            <a:r>
              <a:rPr lang="zh-CN" altLang="en-US" sz="2800" b="1">
                <a:solidFill>
                  <a:prstClr val="black"/>
                </a:solidFill>
                <a:latin typeface="黑体" panose="02010609060101010101" pitchFamily="49" charset="-122"/>
                <a:ea typeface="黑体" panose="02010609060101010101" pitchFamily="49" charset="-122"/>
              </a:rPr>
              <a:t>岁。</a:t>
            </a: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extLst>
      <p:ext uri="{BB962C8B-B14F-4D97-AF65-F5344CB8AC3E}">
        <p14:creationId xmlns:p14="http://schemas.microsoft.com/office/powerpoint/2010/main" val="20959884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fltVal val="0"/>
                                          </p:val>
                                        </p:tav>
                                        <p:tav tm="100000">
                                          <p:val>
                                            <p:strVal val="#ppt_h"/>
                                          </p:val>
                                        </p:tav>
                                      </p:tavLst>
                                    </p:anim>
                                    <p:anim calcmode="lin" valueType="num">
                                      <p:cBhvr>
                                        <p:cTn id="9" dur="500" fill="hold"/>
                                        <p:tgtEl>
                                          <p:spTgt spid="6150"/>
                                        </p:tgtEl>
                                        <p:attrNameLst>
                                          <p:attrName>style.rotation</p:attrName>
                                        </p:attrNameLst>
                                      </p:cBhvr>
                                      <p:tavLst>
                                        <p:tav tm="0">
                                          <p:val>
                                            <p:fltVal val="360"/>
                                          </p:val>
                                        </p:tav>
                                        <p:tav tm="100000">
                                          <p:val>
                                            <p:fltVal val="0"/>
                                          </p:val>
                                        </p:tav>
                                      </p:tavLst>
                                    </p:anim>
                                    <p:animEffect transition="in" filter="fade">
                                      <p:cBhvr>
                                        <p:cTn id="10"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文本框 12293"/>
          <p:cNvSpPr txBox="1">
            <a:spLocks noChangeArrowheads="1"/>
          </p:cNvSpPr>
          <p:nvPr/>
        </p:nvSpPr>
        <p:spPr bwMode="auto">
          <a:xfrm>
            <a:off x="1847850" y="1014413"/>
            <a:ext cx="8496300"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高行健</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2000</a:t>
            </a:r>
            <a:r>
              <a:rPr lang="zh-CN" altLang="en-US" sz="2800" b="1">
                <a:solidFill>
                  <a:prstClr val="black"/>
                </a:solidFill>
                <a:latin typeface="黑体" panose="02010609060101010101" pitchFamily="49" charset="-122"/>
                <a:ea typeface="黑体" panose="02010609060101010101" pitchFamily="49" charset="-122"/>
              </a:rPr>
              <a:t>年高行健因为作品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灵山</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获诺贝尔文学奖，成为第一位获得诺贝尔文学奖的华人作家。</a:t>
            </a: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钱永健</a:t>
            </a:r>
            <a:r>
              <a:rPr lang="zh-CN" altLang="en-US" sz="2800" b="1">
                <a:solidFill>
                  <a:prstClr val="black"/>
                </a:solidFill>
                <a:latin typeface="黑体" panose="02010609060101010101" pitchFamily="49" charset="-122"/>
                <a:ea typeface="黑体" panose="02010609060101010101" pitchFamily="49" charset="-122"/>
              </a:rPr>
              <a:t>：日裔美国科学家下村修、美国科学家马丁</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查尔菲以及美国华裔科学家钱永健因为发现绿色荧光蛋白方面做出突出成就分享</a:t>
            </a:r>
            <a:r>
              <a:rPr lang="en-US" altLang="zh-CN" sz="2800" b="1">
                <a:solidFill>
                  <a:prstClr val="black"/>
                </a:solidFill>
                <a:latin typeface="黑体" panose="02010609060101010101" pitchFamily="49" charset="-122"/>
                <a:ea typeface="黑体" panose="02010609060101010101" pitchFamily="49" charset="-122"/>
              </a:rPr>
              <a:t>2008</a:t>
            </a:r>
            <a:r>
              <a:rPr lang="zh-CN" altLang="en-US" sz="2800" b="1">
                <a:solidFill>
                  <a:prstClr val="black"/>
                </a:solidFill>
                <a:latin typeface="黑体" panose="02010609060101010101" pitchFamily="49" charset="-122"/>
                <a:ea typeface="黑体" panose="02010609060101010101" pitchFamily="49" charset="-122"/>
              </a:rPr>
              <a:t>年诺贝尔化学奖。他是中国导弹之父钱学森的堂侄，美国华裔化学家。</a:t>
            </a:r>
          </a:p>
          <a:p>
            <a:pPr fontAlgn="base">
              <a:spcBef>
                <a:spcPct val="0"/>
              </a:spcBef>
              <a:spcAft>
                <a:spcPct val="0"/>
              </a:spcAft>
              <a:buFont typeface="Arial" panose="020B0604020202020204" pitchFamily="34" charset="0"/>
              <a:buNone/>
            </a:pPr>
            <a:endParaRPr lang="zh-CN" altLang="en-US" sz="2800" b="1" u="sng">
              <a:solidFill>
                <a:prstClr val="black"/>
              </a:solidFill>
              <a:latin typeface="黑体" panose="02010609060101010101" pitchFamily="49" charset="-122"/>
              <a:ea typeface="黑体" panose="02010609060101010101" pitchFamily="49" charset="-122"/>
            </a:endParaRPr>
          </a:p>
          <a:p>
            <a:pPr fontAlgn="base">
              <a:spcBef>
                <a:spcPct val="0"/>
              </a:spcBef>
              <a:spcAft>
                <a:spcPct val="0"/>
              </a:spcAft>
              <a:buFont typeface="Arial" panose="020B0604020202020204" pitchFamily="34" charset="0"/>
              <a:buNone/>
            </a:pPr>
            <a:r>
              <a:rPr lang="zh-CN" altLang="en-US" sz="2800" b="1" u="sng">
                <a:solidFill>
                  <a:prstClr val="black"/>
                </a:solidFill>
                <a:latin typeface="黑体" panose="02010609060101010101" pitchFamily="49" charset="-122"/>
                <a:ea typeface="黑体" panose="02010609060101010101" pitchFamily="49" charset="-122"/>
              </a:rPr>
              <a:t>高锟</a:t>
            </a:r>
            <a:r>
              <a:rPr lang="zh-CN" altLang="en-US" sz="2800" b="1">
                <a:solidFill>
                  <a:prstClr val="black"/>
                </a:solidFill>
                <a:latin typeface="黑体" panose="02010609060101010101" pitchFamily="49" charset="-122"/>
                <a:ea typeface="黑体" panose="02010609060101010101" pitchFamily="49" charset="-122"/>
              </a:rPr>
              <a:t>：</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年因在“有关光在纤维中的传输以用于光学通信方面”取得了突破性成就，与发明了半导体成像器件</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电荷耦合器件（</a:t>
            </a:r>
            <a:r>
              <a:rPr lang="en-US" altLang="zh-CN" sz="2800" b="1">
                <a:solidFill>
                  <a:prstClr val="black"/>
                </a:solidFill>
                <a:latin typeface="黑体" panose="02010609060101010101" pitchFamily="49" charset="-122"/>
                <a:ea typeface="黑体" panose="02010609060101010101" pitchFamily="49" charset="-122"/>
              </a:rPr>
              <a:t>CCD</a:t>
            </a:r>
            <a:r>
              <a:rPr lang="zh-CN" altLang="en-US" sz="2800" b="1">
                <a:solidFill>
                  <a:prstClr val="black"/>
                </a:solidFill>
                <a:latin typeface="黑体" panose="02010609060101010101" pitchFamily="49" charset="-122"/>
                <a:ea typeface="黑体" panose="02010609060101010101" pitchFamily="49" charset="-122"/>
              </a:rPr>
              <a:t>）图像传感器的韦拉德</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博伊尔和乔治</a:t>
            </a:r>
            <a:r>
              <a:rPr lang="en-US" altLang="zh-CN" sz="2800" b="1">
                <a:solidFill>
                  <a:prstClr val="black"/>
                </a:solidFill>
                <a:latin typeface="黑体" panose="02010609060101010101" pitchFamily="49" charset="-122"/>
                <a:ea typeface="黑体" panose="02010609060101010101" pitchFamily="49" charset="-122"/>
              </a:rPr>
              <a:t>·</a:t>
            </a:r>
            <a:r>
              <a:rPr lang="zh-CN" altLang="en-US" sz="2800" b="1">
                <a:solidFill>
                  <a:prstClr val="black"/>
                </a:solidFill>
                <a:latin typeface="黑体" panose="02010609060101010101" pitchFamily="49" charset="-122"/>
                <a:ea typeface="黑体" panose="02010609060101010101" pitchFamily="49" charset="-122"/>
              </a:rPr>
              <a:t>史密斯共同获得</a:t>
            </a:r>
            <a:r>
              <a:rPr lang="en-US" altLang="zh-CN" sz="2800" b="1">
                <a:solidFill>
                  <a:prstClr val="black"/>
                </a:solidFill>
                <a:latin typeface="黑体" panose="02010609060101010101" pitchFamily="49" charset="-122"/>
                <a:ea typeface="黑体" panose="02010609060101010101" pitchFamily="49" charset="-122"/>
              </a:rPr>
              <a:t>2009</a:t>
            </a:r>
            <a:r>
              <a:rPr lang="zh-CN" altLang="en-US" sz="2800" b="1">
                <a:solidFill>
                  <a:prstClr val="black"/>
                </a:solidFill>
                <a:latin typeface="黑体" panose="02010609060101010101" pitchFamily="49" charset="-122"/>
                <a:ea typeface="黑体" panose="02010609060101010101" pitchFamily="49" charset="-122"/>
              </a:rPr>
              <a:t>诺贝尔物理学奖，时年</a:t>
            </a:r>
            <a:r>
              <a:rPr lang="en-US" altLang="zh-CN" sz="2800" b="1">
                <a:solidFill>
                  <a:prstClr val="black"/>
                </a:solidFill>
                <a:latin typeface="黑体" panose="02010609060101010101" pitchFamily="49" charset="-122"/>
                <a:ea typeface="黑体" panose="02010609060101010101" pitchFamily="49" charset="-122"/>
              </a:rPr>
              <a:t>75</a:t>
            </a:r>
            <a:r>
              <a:rPr lang="zh-CN" altLang="en-US" sz="2800" b="1">
                <a:solidFill>
                  <a:prstClr val="black"/>
                </a:solidFill>
                <a:latin typeface="黑体" panose="02010609060101010101" pitchFamily="49" charset="-122"/>
                <a:ea typeface="黑体" panose="02010609060101010101" pitchFamily="49" charset="-122"/>
              </a:rPr>
              <a:t>岁。</a:t>
            </a:r>
          </a:p>
        </p:txBody>
      </p:sp>
      <p:sp>
        <p:nvSpPr>
          <p:cNvPr id="4" name="矩形 3"/>
          <p:cNvSpPr/>
          <p:nvPr/>
        </p:nvSpPr>
        <p:spPr>
          <a:xfrm>
            <a:off x="149812" y="146534"/>
            <a:ext cx="3005951" cy="7694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400" b="1" i="0" u="none" strike="noStrike" kern="0" cap="none" spc="0" normalizeH="0" baseline="0" noProof="0" dirty="0" smtClean="0">
                <a:ln>
                  <a:noFill/>
                </a:ln>
                <a:solidFill>
                  <a:srgbClr val="FF0000"/>
                </a:solidFill>
                <a:effectLst/>
                <a:uLnTx/>
                <a:uFillTx/>
                <a:latin typeface="Calibri Light" panose="020F0302020204030204"/>
                <a:ea typeface="宋体" panose="02010600030101010101" pitchFamily="2" charset="-122"/>
              </a:rPr>
              <a:t>补充拓展：</a:t>
            </a:r>
            <a:endParaRPr kumimoji="0" lang="zh-CN" altLang="en-US" sz="1800" b="1" i="0" u="none" strike="noStrike" kern="0" cap="none" spc="0" normalizeH="0" baseline="0" noProof="0" dirty="0" smtClean="0">
              <a:ln>
                <a:noFill/>
              </a:ln>
              <a:solidFill>
                <a:srgbClr val="FF0000"/>
              </a:solidFill>
              <a:effectLst/>
              <a:uLnTx/>
              <a:uFillTx/>
            </a:endParaRPr>
          </a:p>
        </p:txBody>
      </p:sp>
    </p:spTree>
    <p:extLst>
      <p:ext uri="{BB962C8B-B14F-4D97-AF65-F5344CB8AC3E}">
        <p14:creationId xmlns:p14="http://schemas.microsoft.com/office/powerpoint/2010/main" val="18021425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500" fill="hold"/>
                                        <p:tgtEl>
                                          <p:spTgt spid="12294"/>
                                        </p:tgtEl>
                                        <p:attrNameLst>
                                          <p:attrName>ppt_w</p:attrName>
                                        </p:attrNameLst>
                                      </p:cBhvr>
                                      <p:tavLst>
                                        <p:tav tm="0">
                                          <p:val>
                                            <p:fltVal val="0"/>
                                          </p:val>
                                        </p:tav>
                                        <p:tav tm="100000">
                                          <p:val>
                                            <p:strVal val="#ppt_w"/>
                                          </p:val>
                                        </p:tav>
                                      </p:tavLst>
                                    </p:anim>
                                    <p:anim calcmode="lin" valueType="num">
                                      <p:cBhvr>
                                        <p:cTn id="8" dur="500" fill="hold"/>
                                        <p:tgtEl>
                                          <p:spTgt spid="12294"/>
                                        </p:tgtEl>
                                        <p:attrNameLst>
                                          <p:attrName>ppt_h</p:attrName>
                                        </p:attrNameLst>
                                      </p:cBhvr>
                                      <p:tavLst>
                                        <p:tav tm="0">
                                          <p:val>
                                            <p:fltVal val="0"/>
                                          </p:val>
                                        </p:tav>
                                        <p:tav tm="100000">
                                          <p:val>
                                            <p:strVal val="#ppt_h"/>
                                          </p:val>
                                        </p:tav>
                                      </p:tavLst>
                                    </p:anim>
                                    <p:anim calcmode="lin" valueType="num">
                                      <p:cBhvr>
                                        <p:cTn id="9" dur="500" fill="hold"/>
                                        <p:tgtEl>
                                          <p:spTgt spid="12294"/>
                                        </p:tgtEl>
                                        <p:attrNameLst>
                                          <p:attrName>style.rotation</p:attrName>
                                        </p:attrNameLst>
                                      </p:cBhvr>
                                      <p:tavLst>
                                        <p:tav tm="0">
                                          <p:val>
                                            <p:fltVal val="360"/>
                                          </p:val>
                                        </p:tav>
                                        <p:tav tm="100000">
                                          <p:val>
                                            <p:fltVal val="0"/>
                                          </p:val>
                                        </p:tav>
                                      </p:tavLst>
                                    </p:anim>
                                    <p:animEffect transition="in" filter="fade">
                                      <p:cBhvr>
                                        <p:cTn id="10" dur="5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7173"/>
          <p:cNvSpPr txBox="1">
            <a:spLocks noChangeArrowheads="1"/>
          </p:cNvSpPr>
          <p:nvPr/>
        </p:nvSpPr>
        <p:spPr bwMode="auto">
          <a:xfrm>
            <a:off x="676275" y="1179311"/>
            <a:ext cx="10785921"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endParaRPr lang="zh-CN" altLang="en-US" sz="3200" b="1" dirty="0">
              <a:solidFill>
                <a:prstClr val="white"/>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dirty="0">
                <a:solidFill>
                  <a:prstClr val="black"/>
                </a:solidFill>
                <a:latin typeface="黑体" panose="02010609060101010101" pitchFamily="49" charset="-122"/>
                <a:ea typeface="黑体" panose="02010609060101010101" pitchFamily="49" charset="-122"/>
              </a:rPr>
              <a:t>1.</a:t>
            </a:r>
            <a:r>
              <a:rPr lang="zh-CN" altLang="en-US" sz="3200" b="1" dirty="0">
                <a:solidFill>
                  <a:prstClr val="black"/>
                </a:solidFill>
                <a:latin typeface="黑体" panose="02010609060101010101" pitchFamily="49" charset="-122"/>
                <a:ea typeface="黑体" panose="02010609060101010101" pitchFamily="49" charset="-122"/>
              </a:rPr>
              <a:t>下列加点字的注音全部正确的一项是（     ）</a:t>
            </a:r>
          </a:p>
          <a:p>
            <a:pPr fontAlgn="base">
              <a:spcBef>
                <a:spcPct val="50000"/>
              </a:spcBef>
              <a:spcAft>
                <a:spcPct val="0"/>
              </a:spcAft>
              <a:buFont typeface="Arial" panose="020B0604020202020204" pitchFamily="34" charset="0"/>
              <a:buNone/>
            </a:pPr>
            <a:r>
              <a:rPr lang="en-US" altLang="zh-CN" sz="3200" b="1" dirty="0">
                <a:solidFill>
                  <a:prstClr val="black"/>
                </a:solidFill>
                <a:latin typeface="黑体" panose="02010609060101010101" pitchFamily="49" charset="-122"/>
                <a:ea typeface="黑体" panose="02010609060101010101" pitchFamily="49" charset="-122"/>
              </a:rPr>
              <a:t>A.</a:t>
            </a:r>
            <a:r>
              <a:rPr lang="zh-CN" altLang="en-US" sz="3200" b="1" dirty="0">
                <a:solidFill>
                  <a:prstClr val="black"/>
                </a:solidFill>
                <a:latin typeface="黑体" panose="02010609060101010101" pitchFamily="49" charset="-122"/>
                <a:ea typeface="黑体" panose="02010609060101010101" pitchFamily="49" charset="-122"/>
              </a:rPr>
              <a:t>颁发</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bān</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渗透</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shèn</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遗嘱</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shǔ</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挪威</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nuó</a:t>
            </a:r>
            <a:r>
              <a:rPr lang="en-US" altLang="zh-CN" sz="3200" b="1" dirty="0">
                <a:solidFill>
                  <a:prstClr val="black"/>
                </a:solidFill>
                <a:latin typeface="黑体" panose="02010609060101010101" pitchFamily="49" charset="-122"/>
                <a:ea typeface="黑体" panose="02010609060101010101" pitchFamily="49" charset="-122"/>
              </a:rPr>
              <a:t>)</a:t>
            </a:r>
          </a:p>
          <a:p>
            <a:pPr fontAlgn="base">
              <a:spcBef>
                <a:spcPct val="50000"/>
              </a:spcBef>
              <a:spcAft>
                <a:spcPct val="0"/>
              </a:spcAft>
              <a:buFont typeface="Arial" panose="020B0604020202020204" pitchFamily="34" charset="0"/>
              <a:buNone/>
            </a:pPr>
            <a:r>
              <a:rPr lang="en-US" altLang="zh-CN" sz="3200" b="1" dirty="0">
                <a:solidFill>
                  <a:prstClr val="black"/>
                </a:solidFill>
                <a:latin typeface="黑体" panose="02010609060101010101" pitchFamily="49" charset="-122"/>
                <a:ea typeface="黑体" panose="02010609060101010101" pitchFamily="49" charset="-122"/>
              </a:rPr>
              <a:t>B.</a:t>
            </a:r>
            <a:r>
              <a:rPr lang="zh-CN" altLang="en-US" sz="3200" b="1" dirty="0">
                <a:solidFill>
                  <a:prstClr val="black"/>
                </a:solidFill>
                <a:latin typeface="黑体" panose="02010609060101010101" pitchFamily="49" charset="-122"/>
                <a:ea typeface="黑体" panose="02010609060101010101" pitchFamily="49" charset="-122"/>
              </a:rPr>
              <a:t>仲裁</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zhōng</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建树</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shù</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密切</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qiè</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粉碎</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suì</a:t>
            </a:r>
            <a:r>
              <a:rPr lang="en-US" altLang="zh-CN" sz="3200" b="1" dirty="0">
                <a:solidFill>
                  <a:prstClr val="black"/>
                </a:solidFill>
                <a:latin typeface="黑体" panose="02010609060101010101" pitchFamily="49" charset="-122"/>
                <a:ea typeface="黑体" panose="02010609060101010101" pitchFamily="49" charset="-122"/>
              </a:rPr>
              <a:t>)</a:t>
            </a:r>
          </a:p>
          <a:p>
            <a:pPr fontAlgn="base">
              <a:spcBef>
                <a:spcPct val="50000"/>
              </a:spcBef>
              <a:spcAft>
                <a:spcPct val="0"/>
              </a:spcAft>
              <a:buFont typeface="Arial" panose="020B0604020202020204" pitchFamily="34" charset="0"/>
              <a:buNone/>
            </a:pPr>
            <a:r>
              <a:rPr lang="en-US" altLang="zh-CN" sz="3200" b="1" dirty="0">
                <a:solidFill>
                  <a:prstClr val="black"/>
                </a:solidFill>
                <a:latin typeface="黑体" panose="02010609060101010101" pitchFamily="49" charset="-122"/>
                <a:ea typeface="黑体" panose="02010609060101010101" pitchFamily="49" charset="-122"/>
              </a:rPr>
              <a:t>C.</a:t>
            </a:r>
            <a:r>
              <a:rPr lang="zh-CN" altLang="en-US" sz="3200" b="1" dirty="0">
                <a:solidFill>
                  <a:prstClr val="black"/>
                </a:solidFill>
                <a:latin typeface="黑体" panose="02010609060101010101" pitchFamily="49" charset="-122"/>
                <a:ea typeface="黑体" panose="02010609060101010101" pitchFamily="49" charset="-122"/>
              </a:rPr>
              <a:t>钞票</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chāo</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安慰</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wèi</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民族</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zú</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拨款</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b</a:t>
            </a:r>
            <a:r>
              <a:rPr lang="en-US" altLang="zh-CN" sz="3200" b="1" dirty="0" err="1">
                <a:solidFill>
                  <a:prstClr val="black"/>
                </a:solidFill>
                <a:latin typeface="黑体" panose="02010609060101010101" pitchFamily="49" charset="-122"/>
                <a:ea typeface="黑体" panose="02010609060101010101" pitchFamily="49" charset="-122"/>
                <a:sym typeface="宋体" panose="02010600030101010101" pitchFamily="2" charset="-122"/>
              </a:rPr>
              <a:t>ō</a:t>
            </a:r>
            <a:r>
              <a:rPr lang="en-US" altLang="zh-CN" sz="3200" b="1" dirty="0">
                <a:solidFill>
                  <a:prstClr val="black"/>
                </a:solidFill>
                <a:latin typeface="黑体" panose="02010609060101010101" pitchFamily="49" charset="-122"/>
                <a:ea typeface="黑体" panose="02010609060101010101" pitchFamily="49" charset="-122"/>
              </a:rPr>
              <a:t>)</a:t>
            </a:r>
          </a:p>
          <a:p>
            <a:pPr fontAlgn="base">
              <a:spcBef>
                <a:spcPct val="50000"/>
              </a:spcBef>
              <a:spcAft>
                <a:spcPct val="0"/>
              </a:spcAft>
              <a:buFont typeface="Arial" panose="020B0604020202020204" pitchFamily="34" charset="0"/>
              <a:buNone/>
            </a:pPr>
            <a:r>
              <a:rPr lang="en-US" altLang="zh-CN" sz="3200" b="1" dirty="0">
                <a:solidFill>
                  <a:prstClr val="black"/>
                </a:solidFill>
                <a:latin typeface="黑体" panose="02010609060101010101" pitchFamily="49" charset="-122"/>
                <a:ea typeface="黑体" panose="02010609060101010101" pitchFamily="49" charset="-122"/>
              </a:rPr>
              <a:t>D.</a:t>
            </a:r>
            <a:r>
              <a:rPr lang="zh-CN" altLang="en-US" sz="3200" b="1" dirty="0">
                <a:solidFill>
                  <a:prstClr val="black"/>
                </a:solidFill>
                <a:latin typeface="黑体" panose="02010609060101010101" pitchFamily="49" charset="-122"/>
                <a:ea typeface="黑体" panose="02010609060101010101" pitchFamily="49" charset="-122"/>
              </a:rPr>
              <a:t>射线</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shè</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协会</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xié</a:t>
            </a:r>
            <a:r>
              <a:rPr lang="en-US" altLang="zh-CN" sz="3200" b="1" dirty="0">
                <a:solidFill>
                  <a:prstClr val="black"/>
                </a:solidFill>
                <a:latin typeface="黑体" panose="02010609060101010101" pitchFamily="49" charset="-122"/>
                <a:ea typeface="黑体" panose="02010609060101010101" pitchFamily="49" charset="-122"/>
              </a:rPr>
              <a:t>)</a:t>
            </a:r>
            <a:r>
              <a:rPr lang="zh-CN" altLang="en-US" sz="3200" b="1" dirty="0">
                <a:solidFill>
                  <a:prstClr val="black"/>
                </a:solidFill>
                <a:latin typeface="黑体" panose="02010609060101010101" pitchFamily="49" charset="-122"/>
                <a:ea typeface="黑体" panose="02010609060101010101" pitchFamily="49" charset="-122"/>
              </a:rPr>
              <a:t>  巨额</a:t>
            </a:r>
            <a:r>
              <a:rPr lang="en-US" altLang="zh-CN" sz="3200" b="1" dirty="0">
                <a:solidFill>
                  <a:prstClr val="black"/>
                </a:solidFill>
                <a:latin typeface="黑体" panose="02010609060101010101" pitchFamily="49" charset="-122"/>
                <a:ea typeface="黑体" panose="02010609060101010101" pitchFamily="49" charset="-122"/>
              </a:rPr>
              <a:t>(è)</a:t>
            </a:r>
            <a:r>
              <a:rPr lang="zh-CN" altLang="en-US" sz="3200" b="1" dirty="0">
                <a:solidFill>
                  <a:prstClr val="black"/>
                </a:solidFill>
                <a:latin typeface="黑体" panose="02010609060101010101" pitchFamily="49" charset="-122"/>
                <a:ea typeface="黑体" panose="02010609060101010101" pitchFamily="49" charset="-122"/>
              </a:rPr>
              <a:t>  霍夫</a:t>
            </a:r>
            <a:r>
              <a:rPr lang="en-US" altLang="zh-CN" sz="3200" b="1" dirty="0">
                <a:solidFill>
                  <a:prstClr val="black"/>
                </a:solidFill>
                <a:latin typeface="黑体" panose="02010609060101010101" pitchFamily="49" charset="-122"/>
                <a:ea typeface="黑体" panose="02010609060101010101" pitchFamily="49" charset="-122"/>
              </a:rPr>
              <a:t>(</a:t>
            </a:r>
            <a:r>
              <a:rPr lang="en-US" altLang="zh-CN" sz="3200" b="1" dirty="0" err="1">
                <a:solidFill>
                  <a:prstClr val="black"/>
                </a:solidFill>
                <a:latin typeface="黑体" panose="02010609060101010101" pitchFamily="49" charset="-122"/>
                <a:ea typeface="黑体" panose="02010609060101010101" pitchFamily="49" charset="-122"/>
              </a:rPr>
              <a:t>hè</a:t>
            </a:r>
            <a:r>
              <a:rPr lang="en-US" altLang="zh-CN" sz="3200" b="1" dirty="0">
                <a:solidFill>
                  <a:prstClr val="black"/>
                </a:solidFill>
                <a:latin typeface="黑体" panose="02010609060101010101" pitchFamily="49" charset="-122"/>
                <a:ea typeface="黑体" panose="02010609060101010101" pitchFamily="49" charset="-122"/>
              </a:rPr>
              <a:t>)</a:t>
            </a:r>
          </a:p>
        </p:txBody>
      </p:sp>
      <p:sp>
        <p:nvSpPr>
          <p:cNvPr id="2" name="文本框 1"/>
          <p:cNvSpPr txBox="1">
            <a:spLocks noChangeArrowheads="1"/>
          </p:cNvSpPr>
          <p:nvPr/>
        </p:nvSpPr>
        <p:spPr bwMode="auto">
          <a:xfrm>
            <a:off x="8341531" y="1945584"/>
            <a:ext cx="7794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4000" dirty="0">
                <a:solidFill>
                  <a:srgbClr val="FF0000"/>
                </a:solidFill>
              </a:rPr>
              <a:t>C</a:t>
            </a:r>
          </a:p>
        </p:txBody>
      </p:sp>
      <p:sp>
        <p:nvSpPr>
          <p:cNvPr id="3" name="矩形 2"/>
          <p:cNvSpPr/>
          <p:nvPr/>
        </p:nvSpPr>
        <p:spPr>
          <a:xfrm>
            <a:off x="210642" y="255981"/>
            <a:ext cx="3647152" cy="923330"/>
          </a:xfrm>
          <a:prstGeom prst="rect">
            <a:avLst/>
          </a:prstGeom>
        </p:spPr>
        <p:txBody>
          <a:bodyPr wrap="none">
            <a:spAutoFit/>
          </a:bodyPr>
          <a:lstStyle/>
          <a:p>
            <a:r>
              <a:rPr lang="zh-CN" altLang="en-US" sz="5400" b="1" dirty="0">
                <a:solidFill>
                  <a:srgbClr val="FF0000"/>
                </a:solidFill>
              </a:rPr>
              <a:t>当堂检测：</a:t>
            </a:r>
          </a:p>
        </p:txBody>
      </p:sp>
    </p:spTree>
    <p:extLst>
      <p:ext uri="{BB962C8B-B14F-4D97-AF65-F5344CB8AC3E}">
        <p14:creationId xmlns:p14="http://schemas.microsoft.com/office/powerpoint/2010/main" val="12932887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14882" y="957553"/>
            <a:ext cx="10515600" cy="1325563"/>
          </a:xfrm>
          <a:ln>
            <a:solidFill>
              <a:srgbClr val="FF0000"/>
            </a:solidFill>
          </a:ln>
        </p:spPr>
        <p:txBody>
          <a:bodyPr>
            <a:normAutofit/>
          </a:bodyPr>
          <a:lstStyle/>
          <a:p>
            <a:r>
              <a:rPr lang="en-US" altLang="zh-CN" dirty="0" smtClean="0"/>
              <a:t>2012</a:t>
            </a:r>
            <a:r>
              <a:rPr lang="zh-CN" altLang="en-US" dirty="0" smtClean="0"/>
              <a:t>年莫言获得诺贝尔文学奖（左图）</a:t>
            </a:r>
            <a:r>
              <a:rPr lang="en-US" altLang="zh-CN" dirty="0" smtClean="0"/>
              <a:t/>
            </a:r>
            <a:br>
              <a:rPr lang="en-US" altLang="zh-CN" dirty="0" smtClean="0"/>
            </a:br>
            <a:r>
              <a:rPr lang="en-US" altLang="zh-CN" dirty="0" smtClean="0"/>
              <a:t>2015</a:t>
            </a:r>
            <a:r>
              <a:rPr lang="zh-CN" altLang="en-US" dirty="0" smtClean="0"/>
              <a:t>年屠呦呦获得诺贝尔医药学奖（右图）</a:t>
            </a:r>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2478" y="2369713"/>
            <a:ext cx="4837181" cy="3196375"/>
          </a:xfrm>
          <a:prstGeom prst="rect">
            <a:avLst/>
          </a:prstGeom>
        </p:spPr>
      </p:pic>
      <p:pic>
        <p:nvPicPr>
          <p:cNvPr id="7" name="内容占位符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47750" y="2369713"/>
            <a:ext cx="4610100" cy="3196375"/>
          </a:xfrm>
        </p:spPr>
      </p:pic>
      <p:sp>
        <p:nvSpPr>
          <p:cNvPr id="8" name="文本框 7"/>
          <p:cNvSpPr txBox="1"/>
          <p:nvPr/>
        </p:nvSpPr>
        <p:spPr>
          <a:xfrm>
            <a:off x="270456" y="154545"/>
            <a:ext cx="2242922" cy="707886"/>
          </a:xfrm>
          <a:prstGeom prst="rect">
            <a:avLst/>
          </a:prstGeom>
          <a:noFill/>
        </p:spPr>
        <p:txBody>
          <a:bodyPr wrap="none" rtlCol="0">
            <a:spAutoFit/>
          </a:bodyPr>
          <a:lstStyle/>
          <a:p>
            <a:r>
              <a:rPr lang="zh-CN" altLang="en-US" sz="4000" b="1" dirty="0" smtClean="0"/>
              <a:t>一、导入</a:t>
            </a:r>
            <a:endParaRPr lang="zh-CN" altLang="en-US" sz="4000" b="1" dirty="0"/>
          </a:p>
        </p:txBody>
      </p:sp>
      <p:sp>
        <p:nvSpPr>
          <p:cNvPr id="6" name="标题 1"/>
          <p:cNvSpPr txBox="1">
            <a:spLocks/>
          </p:cNvSpPr>
          <p:nvPr/>
        </p:nvSpPr>
        <p:spPr>
          <a:xfrm>
            <a:off x="832364" y="5532437"/>
            <a:ext cx="10515600" cy="1325563"/>
          </a:xfrm>
          <a:prstGeom prst="rect">
            <a:avLst/>
          </a:prstGeom>
          <a:ln>
            <a:solidFill>
              <a:srgbClr val="FF0000"/>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t>那首届</a:t>
            </a:r>
            <a:r>
              <a:rPr lang="zh-CN" altLang="en-US" dirty="0" smtClean="0"/>
              <a:t>诺贝尔奖颁发又是什么样的情形呢？</a:t>
            </a:r>
            <a:endParaRPr lang="zh-CN" altLang="en-US" dirty="0"/>
          </a:p>
        </p:txBody>
      </p:sp>
    </p:spTree>
    <p:extLst>
      <p:ext uri="{BB962C8B-B14F-4D97-AF65-F5344CB8AC3E}">
        <p14:creationId xmlns:p14="http://schemas.microsoft.com/office/powerpoint/2010/main" val="3646346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7173"/>
          <p:cNvSpPr txBox="1">
            <a:spLocks noChangeArrowheads="1"/>
          </p:cNvSpPr>
          <p:nvPr/>
        </p:nvSpPr>
        <p:spPr bwMode="auto">
          <a:xfrm>
            <a:off x="437882" y="244699"/>
            <a:ext cx="11256135"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dirty="0">
                <a:solidFill>
                  <a:srgbClr val="0000CC"/>
                </a:solidFill>
                <a:latin typeface="黑体" panose="02010609060101010101" pitchFamily="49" charset="-122"/>
                <a:ea typeface="黑体" panose="02010609060101010101" pitchFamily="49" charset="-122"/>
              </a:rPr>
              <a:t>2.</a:t>
            </a:r>
            <a:r>
              <a:rPr lang="zh-CN" altLang="en-US" sz="3200" b="1" dirty="0">
                <a:solidFill>
                  <a:srgbClr val="0000CC"/>
                </a:solidFill>
                <a:latin typeface="黑体" panose="02010609060101010101" pitchFamily="49" charset="-122"/>
                <a:ea typeface="黑体" panose="02010609060101010101" pitchFamily="49" charset="-122"/>
              </a:rPr>
              <a:t>下列各句中标点符号运用不恰当的一项是（     ）</a:t>
            </a:r>
          </a:p>
          <a:p>
            <a:pPr fontAlgn="base">
              <a:spcBef>
                <a:spcPct val="50000"/>
              </a:spcBef>
              <a:spcAft>
                <a:spcPct val="0"/>
              </a:spcAft>
              <a:buFont typeface="Arial" panose="020B0604020202020204" pitchFamily="34" charset="0"/>
              <a:buNone/>
            </a:pPr>
            <a:r>
              <a:rPr lang="en-US" altLang="zh-CN" sz="3200" b="1" dirty="0">
                <a:solidFill>
                  <a:srgbClr val="0000CC"/>
                </a:solidFill>
                <a:latin typeface="黑体" panose="02010609060101010101" pitchFamily="49" charset="-122"/>
                <a:ea typeface="黑体" panose="02010609060101010101" pitchFamily="49" charset="-122"/>
              </a:rPr>
              <a:t>A.</a:t>
            </a:r>
            <a:r>
              <a:rPr lang="zh-CN" altLang="en-US" sz="3200" b="1" dirty="0">
                <a:solidFill>
                  <a:srgbClr val="0000CC"/>
                </a:solidFill>
                <a:latin typeface="黑体" panose="02010609060101010101" pitchFamily="49" charset="-122"/>
                <a:ea typeface="黑体" panose="02010609060101010101" pitchFamily="49" charset="-122"/>
              </a:rPr>
              <a:t>根据诺贝尔的遗嘱：</a:t>
            </a:r>
            <a:r>
              <a:rPr lang="en-US" altLang="zh-CN" sz="3200" b="1" dirty="0">
                <a:solidFill>
                  <a:srgbClr val="0000CC"/>
                </a:solidFill>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诺贝尔奖每年</a:t>
            </a:r>
            <a:r>
              <a:rPr lang="zh-CN" altLang="en-US" sz="3200" b="1" dirty="0" smtClean="0">
                <a:solidFill>
                  <a:srgbClr val="0000CC"/>
                </a:solidFill>
                <a:latin typeface="黑体" panose="02010609060101010101" pitchFamily="49" charset="-122"/>
                <a:ea typeface="黑体" panose="02010609060101010101" pitchFamily="49" charset="-122"/>
              </a:rPr>
              <a:t>发给那些</a:t>
            </a:r>
            <a:r>
              <a:rPr lang="zh-CN" altLang="en-US" sz="3200" b="1" dirty="0">
                <a:solidFill>
                  <a:srgbClr val="0000CC"/>
                </a:solidFill>
                <a:latin typeface="黑体" panose="02010609060101010101" pitchFamily="49" charset="-122"/>
                <a:ea typeface="黑体" panose="02010609060101010101" pitchFamily="49" charset="-122"/>
              </a:rPr>
              <a:t>在过去的一年里，在物理学、化学、</a:t>
            </a:r>
            <a:r>
              <a:rPr lang="zh-CN" altLang="en-US" sz="3200" b="1" dirty="0" smtClean="0">
                <a:solidFill>
                  <a:srgbClr val="0000CC"/>
                </a:solidFill>
                <a:latin typeface="黑体" panose="02010609060101010101" pitchFamily="49" charset="-122"/>
                <a:ea typeface="黑体" panose="02010609060101010101" pitchFamily="49" charset="-122"/>
              </a:rPr>
              <a:t>生理学或</a:t>
            </a:r>
            <a:r>
              <a:rPr lang="zh-CN" altLang="en-US" sz="3200" b="1" dirty="0">
                <a:solidFill>
                  <a:srgbClr val="0000CC"/>
                </a:solidFill>
                <a:latin typeface="黑体" panose="02010609060101010101" pitchFamily="49" charset="-122"/>
                <a:ea typeface="黑体" panose="02010609060101010101" pitchFamily="49" charset="-122"/>
              </a:rPr>
              <a:t>医学、文学及和平事业方面为人类做出最大贡献的人</a:t>
            </a:r>
            <a:r>
              <a:rPr lang="en-US" altLang="zh-CN" sz="3200" b="1" dirty="0">
                <a:solidFill>
                  <a:srgbClr val="0000CC"/>
                </a:solidFill>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a:t>
            </a:r>
            <a:endParaRPr lang="zh-CN" altLang="en-US" sz="3200" b="1" dirty="0">
              <a:solidFill>
                <a:srgbClr val="0000CC"/>
              </a:solidFill>
              <a:latin typeface="黑体" panose="02010609060101010101" pitchFamily="49" charset="-122"/>
              <a:ea typeface="黑体" panose="02010609060101010101" pitchFamily="49" charset="-122"/>
              <a:sym typeface="宋体" panose="02010600030101010101" pitchFamily="2" charset="-122"/>
            </a:endParaRPr>
          </a:p>
          <a:p>
            <a:pPr fontAlgn="base">
              <a:spcBef>
                <a:spcPct val="50000"/>
              </a:spcBef>
              <a:spcAft>
                <a:spcPct val="0"/>
              </a:spcAft>
              <a:buFont typeface="Arial" panose="020B0604020202020204" pitchFamily="34" charset="0"/>
              <a:buNone/>
            </a:pPr>
            <a:r>
              <a:rPr lang="en-US" altLang="zh-CN" sz="3200" b="1" dirty="0">
                <a:solidFill>
                  <a:srgbClr val="0000CC"/>
                </a:solidFill>
                <a:latin typeface="黑体" panose="02010609060101010101" pitchFamily="49" charset="-122"/>
                <a:ea typeface="黑体" panose="02010609060101010101" pitchFamily="49" charset="-122"/>
              </a:rPr>
              <a:t>B.</a:t>
            </a:r>
            <a:r>
              <a:rPr lang="zh-CN" altLang="en-US" sz="3200" b="1" dirty="0">
                <a:solidFill>
                  <a:srgbClr val="0000CC"/>
                </a:solidFill>
                <a:latin typeface="黑体" panose="02010609060101010101" pitchFamily="49" charset="-122"/>
                <a:ea typeface="黑体" panose="02010609060101010101" pitchFamily="49" charset="-122"/>
              </a:rPr>
              <a:t>从即日起，根据诺贝的遗嘱，诺贝尔奖有</a:t>
            </a:r>
            <a:r>
              <a:rPr lang="en-US" altLang="zh-CN" sz="3200" b="1" dirty="0">
                <a:solidFill>
                  <a:srgbClr val="0000CC"/>
                </a:solidFill>
                <a:latin typeface="黑体" panose="02010609060101010101" pitchFamily="49" charset="-122"/>
                <a:ea typeface="黑体" panose="02010609060101010101" pitchFamily="49" charset="-122"/>
              </a:rPr>
              <a:t>4</a:t>
            </a:r>
            <a:r>
              <a:rPr lang="zh-CN" altLang="en-US" sz="3200" b="1" dirty="0">
                <a:solidFill>
                  <a:srgbClr val="0000CC"/>
                </a:solidFill>
                <a:latin typeface="黑体" panose="02010609060101010101" pitchFamily="49" charset="-122"/>
                <a:ea typeface="黑体" panose="02010609060101010101" pitchFamily="49" charset="-122"/>
              </a:rPr>
              <a:t>个机构（瑞典</a:t>
            </a:r>
            <a:r>
              <a:rPr lang="en-US" altLang="zh-CN" sz="3200" b="1" dirty="0">
                <a:solidFill>
                  <a:srgbClr val="0000CC"/>
                </a:solidFill>
                <a:latin typeface="黑体" panose="02010609060101010101" pitchFamily="49" charset="-122"/>
                <a:ea typeface="黑体" panose="02010609060101010101" pitchFamily="49" charset="-122"/>
              </a:rPr>
              <a:t>3</a:t>
            </a:r>
            <a:r>
              <a:rPr lang="zh-CN" altLang="en-US" sz="3200" b="1" dirty="0">
                <a:solidFill>
                  <a:srgbClr val="0000CC"/>
                </a:solidFill>
                <a:latin typeface="黑体" panose="02010609060101010101" pitchFamily="49" charset="-122"/>
                <a:ea typeface="黑体" panose="02010609060101010101" pitchFamily="49" charset="-122"/>
              </a:rPr>
              <a:t>个，挪威一个）颁发。</a:t>
            </a:r>
            <a:endParaRPr lang="zh-CN" altLang="en-US" sz="3200" b="1" dirty="0">
              <a:solidFill>
                <a:srgbClr val="0000CC"/>
              </a:solidFill>
              <a:latin typeface="黑体" panose="02010609060101010101" pitchFamily="49" charset="-122"/>
              <a:ea typeface="黑体" panose="02010609060101010101" pitchFamily="49" charset="-122"/>
              <a:sym typeface="宋体" panose="02010600030101010101" pitchFamily="2" charset="-122"/>
            </a:endParaRPr>
          </a:p>
          <a:p>
            <a:pPr fontAlgn="base">
              <a:spcBef>
                <a:spcPct val="50000"/>
              </a:spcBef>
              <a:spcAft>
                <a:spcPct val="0"/>
              </a:spcAft>
              <a:buFont typeface="Arial" panose="020B0604020202020204" pitchFamily="34" charset="0"/>
              <a:buNone/>
            </a:pPr>
            <a:r>
              <a:rPr lang="en-US" altLang="zh-CN" sz="3200" b="1" dirty="0">
                <a:solidFill>
                  <a:srgbClr val="0000CC"/>
                </a:solidFill>
                <a:latin typeface="黑体" panose="02010609060101010101" pitchFamily="49" charset="-122"/>
                <a:ea typeface="黑体" panose="02010609060101010101" pitchFamily="49" charset="-122"/>
              </a:rPr>
              <a:t>C.</a:t>
            </a:r>
            <a:r>
              <a:rPr lang="zh-CN" altLang="en-US" sz="3200" b="1" dirty="0">
                <a:solidFill>
                  <a:srgbClr val="0000CC"/>
                </a:solidFill>
                <a:latin typeface="黑体" panose="02010609060101010101" pitchFamily="49" charset="-122"/>
                <a:ea typeface="黑体" panose="02010609060101010101" pitchFamily="49" charset="-122"/>
              </a:rPr>
              <a:t>在欧洲各地，</a:t>
            </a:r>
            <a:r>
              <a:rPr lang="en-US" altLang="zh-CN" sz="3200" b="1" dirty="0">
                <a:solidFill>
                  <a:srgbClr val="0000CC"/>
                </a:solidFill>
                <a:latin typeface="黑体" panose="02010609060101010101" pitchFamily="49" charset="-122"/>
                <a:ea typeface="黑体" panose="02010609060101010101" pitchFamily="49" charset="-122"/>
              </a:rPr>
              <a:t>3</a:t>
            </a:r>
            <a:r>
              <a:rPr lang="zh-CN" altLang="en-US" sz="3200" b="1" dirty="0">
                <a:solidFill>
                  <a:srgbClr val="0000CC"/>
                </a:solidFill>
                <a:latin typeface="黑体" panose="02010609060101010101" pitchFamily="49" charset="-122"/>
                <a:ea typeface="黑体" panose="02010609060101010101" pitchFamily="49" charset="-122"/>
              </a:rPr>
              <a:t>亿人正在与他们日常生活中密切相关的一部分告别：法郎、马克、里拉、先令、盾、埃斯库多和比塞塔</a:t>
            </a:r>
            <a:r>
              <a:rPr lang="en-US" altLang="zh-CN" sz="3200" b="1" dirty="0">
                <a:solidFill>
                  <a:srgbClr val="0000CC"/>
                </a:solidFill>
                <a:latin typeface="黑体" panose="02010609060101010101" pitchFamily="49" charset="-122"/>
                <a:ea typeface="黑体" panose="02010609060101010101" pitchFamily="49" charset="-122"/>
              </a:rPr>
              <a:t>……</a:t>
            </a:r>
            <a:endParaRPr lang="en-US" altLang="zh-CN" sz="3200" b="1" dirty="0">
              <a:solidFill>
                <a:srgbClr val="0000CC"/>
              </a:solidFill>
              <a:latin typeface="黑体" panose="02010609060101010101" pitchFamily="49" charset="-122"/>
              <a:ea typeface="黑体" panose="02010609060101010101" pitchFamily="49" charset="-122"/>
              <a:sym typeface="宋体" panose="02010600030101010101" pitchFamily="2" charset="-122"/>
            </a:endParaRPr>
          </a:p>
          <a:p>
            <a:pPr fontAlgn="base">
              <a:spcBef>
                <a:spcPct val="50000"/>
              </a:spcBef>
              <a:spcAft>
                <a:spcPct val="0"/>
              </a:spcAft>
              <a:buFont typeface="Arial" panose="020B0604020202020204" pitchFamily="34" charset="0"/>
              <a:buNone/>
            </a:pPr>
            <a:r>
              <a:rPr lang="en-US" altLang="zh-CN" sz="3200" b="1" dirty="0">
                <a:solidFill>
                  <a:srgbClr val="0000CC"/>
                </a:solidFill>
                <a:latin typeface="黑体" panose="02010609060101010101" pitchFamily="49" charset="-122"/>
                <a:ea typeface="黑体" panose="02010609060101010101" pitchFamily="49" charset="-122"/>
              </a:rPr>
              <a:t>D.</a:t>
            </a:r>
            <a:r>
              <a:rPr lang="zh-CN" altLang="en-US" sz="3200" b="1" dirty="0">
                <a:solidFill>
                  <a:srgbClr val="0000CC"/>
                </a:solidFill>
                <a:latin typeface="黑体" panose="02010609060101010101" pitchFamily="49" charset="-122"/>
                <a:ea typeface="黑体" panose="02010609060101010101" pitchFamily="49" charset="-122"/>
              </a:rPr>
              <a:t>有着</a:t>
            </a:r>
            <a:r>
              <a:rPr lang="en-US" altLang="zh-CN" sz="3200" b="1" dirty="0">
                <a:solidFill>
                  <a:srgbClr val="0000CC"/>
                </a:solidFill>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小王子</a:t>
            </a:r>
            <a:r>
              <a:rPr lang="en-US" altLang="zh-CN" sz="3200" b="1" dirty="0">
                <a:solidFill>
                  <a:srgbClr val="0000CC"/>
                </a:solidFill>
                <a:latin typeface="黑体" panose="02010609060101010101" pitchFamily="49" charset="-122"/>
                <a:ea typeface="黑体" panose="02010609060101010101" pitchFamily="49" charset="-122"/>
              </a:rPr>
              <a:t>”</a:t>
            </a:r>
            <a:r>
              <a:rPr lang="zh-CN" altLang="en-US" sz="3200" b="1" dirty="0">
                <a:solidFill>
                  <a:srgbClr val="0000CC"/>
                </a:solidFill>
                <a:latin typeface="黑体" panose="02010609060101010101" pitchFamily="49" charset="-122"/>
                <a:ea typeface="黑体" panose="02010609060101010101" pitchFamily="49" charset="-122"/>
              </a:rPr>
              <a:t>和王蛇吞食大象图案的蓝色</a:t>
            </a:r>
            <a:r>
              <a:rPr lang="en-US" altLang="zh-CN" sz="3200" b="1" dirty="0">
                <a:solidFill>
                  <a:srgbClr val="0000CC"/>
                </a:solidFill>
                <a:latin typeface="黑体" panose="02010609060101010101" pitchFamily="49" charset="-122"/>
                <a:ea typeface="黑体" panose="02010609060101010101" pitchFamily="49" charset="-122"/>
              </a:rPr>
              <a:t>50</a:t>
            </a:r>
            <a:r>
              <a:rPr lang="zh-CN" altLang="en-US" sz="3200" b="1" dirty="0">
                <a:solidFill>
                  <a:srgbClr val="0000CC"/>
                </a:solidFill>
                <a:latin typeface="黑体" panose="02010609060101010101" pitchFamily="49" charset="-122"/>
                <a:ea typeface="黑体" panose="02010609060101010101" pitchFamily="49" charset="-122"/>
              </a:rPr>
              <a:t>法郎钞票被送进历史的粉碎机。</a:t>
            </a:r>
            <a:endParaRPr lang="zh-CN" altLang="en-US" sz="3200" b="1" dirty="0">
              <a:solidFill>
                <a:srgbClr val="0000CC"/>
              </a:solidFill>
              <a:latin typeface="黑体" panose="02010609060101010101" pitchFamily="49" charset="-122"/>
              <a:ea typeface="黑体" panose="02010609060101010101" pitchFamily="49" charset="-122"/>
              <a:sym typeface="宋体" panose="02010600030101010101" pitchFamily="2" charset="-122"/>
            </a:endParaRPr>
          </a:p>
        </p:txBody>
      </p:sp>
      <p:sp>
        <p:nvSpPr>
          <p:cNvPr id="2" name="文本框 1"/>
          <p:cNvSpPr txBox="1">
            <a:spLocks noChangeArrowheads="1"/>
          </p:cNvSpPr>
          <p:nvPr/>
        </p:nvSpPr>
        <p:spPr bwMode="auto">
          <a:xfrm>
            <a:off x="8868939" y="244699"/>
            <a:ext cx="779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5400" dirty="0">
                <a:solidFill>
                  <a:srgbClr val="FF0000"/>
                </a:solidFill>
              </a:rPr>
              <a:t>A</a:t>
            </a:r>
          </a:p>
        </p:txBody>
      </p:sp>
    </p:spTree>
    <p:extLst>
      <p:ext uri="{BB962C8B-B14F-4D97-AF65-F5344CB8AC3E}">
        <p14:creationId xmlns:p14="http://schemas.microsoft.com/office/powerpoint/2010/main" val="19918312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7577" y="103030"/>
            <a:ext cx="11475077" cy="6439437"/>
          </a:xfrm>
        </p:spPr>
        <p:txBody>
          <a:bodyPr>
            <a:noAutofit/>
          </a:bodyPr>
          <a:lstStyle/>
          <a:p>
            <a:r>
              <a:rPr lang="zh-CN" altLang="en-US" sz="3200" dirty="0"/>
              <a:t>阅读短文完成</a:t>
            </a:r>
            <a:r>
              <a:rPr lang="zh-CN" altLang="en-US" sz="3200" dirty="0" smtClean="0"/>
              <a:t>练习</a:t>
            </a:r>
            <a:r>
              <a:rPr lang="zh-CN" altLang="en-US" sz="3200" dirty="0"/>
              <a:t> </a:t>
            </a:r>
            <a:r>
              <a:rPr lang="en-US" altLang="zh-CN" sz="3200" dirty="0" smtClean="0"/>
              <a:t>------</a:t>
            </a:r>
            <a:r>
              <a:rPr lang="zh-CN" altLang="en-US" sz="3200" dirty="0" smtClean="0"/>
              <a:t>诺贝尔</a:t>
            </a:r>
            <a:endParaRPr lang="zh-CN" altLang="en-US" sz="3200" dirty="0"/>
          </a:p>
          <a:p>
            <a:r>
              <a:rPr lang="zh-CN" altLang="en-US" sz="3200" dirty="0"/>
              <a:t>       ①每年</a:t>
            </a:r>
            <a:r>
              <a:rPr lang="en-US" altLang="zh-CN" sz="3200" dirty="0"/>
              <a:t>12</a:t>
            </a:r>
            <a:r>
              <a:rPr lang="zh-CN" altLang="en-US" sz="3200" dirty="0"/>
              <a:t>月</a:t>
            </a:r>
            <a:r>
              <a:rPr lang="en-US" altLang="zh-CN" sz="3200" dirty="0"/>
              <a:t>10</a:t>
            </a:r>
            <a:r>
              <a:rPr lang="zh-CN" altLang="en-US" sz="3200" dirty="0"/>
              <a:t>日下午</a:t>
            </a:r>
            <a:r>
              <a:rPr lang="en-US" altLang="zh-CN" sz="3200" dirty="0"/>
              <a:t>4</a:t>
            </a:r>
            <a:r>
              <a:rPr lang="zh-CN" altLang="en-US" sz="3200" dirty="0"/>
              <a:t>时</a:t>
            </a:r>
            <a:r>
              <a:rPr lang="en-US" altLang="zh-CN" sz="3200" dirty="0"/>
              <a:t>30</a:t>
            </a:r>
            <a:r>
              <a:rPr lang="zh-CN" altLang="en-US" sz="3200" dirty="0"/>
              <a:t>分，在瑞典王国首都斯德哥尔摩，都要举行一次世界性的盛会</a:t>
            </a:r>
            <a:r>
              <a:rPr lang="en-US" altLang="zh-CN" sz="3200" dirty="0"/>
              <a:t>——</a:t>
            </a:r>
            <a:r>
              <a:rPr lang="zh-CN" altLang="en-US" sz="3200" dirty="0"/>
              <a:t>诺贝尔奖的授奖仪式。</a:t>
            </a:r>
          </a:p>
          <a:p>
            <a:r>
              <a:rPr lang="zh-CN" altLang="en-US" sz="3200" dirty="0"/>
              <a:t>       ②诺贝尔一生在机械和化学方面有过许多发明，总共取得</a:t>
            </a:r>
            <a:r>
              <a:rPr lang="en-US" altLang="zh-CN" sz="3200" dirty="0"/>
              <a:t>129</a:t>
            </a:r>
            <a:r>
              <a:rPr lang="zh-CN" altLang="en-US" sz="3200" dirty="0"/>
              <a:t>种物品的发明专利，其中最突出的发明是炸药。</a:t>
            </a:r>
          </a:p>
          <a:p>
            <a:r>
              <a:rPr lang="zh-CN" altLang="en-US" sz="3200" dirty="0"/>
              <a:t>       ③诺贝尔的父亲是个机械师，一场大火烧得全家一贫如洗， 只得到处漂泊。小诺贝尔跟着东奔西走，看到工人们在荒山野岭里用铁锤砸石头，他想，要是能够发明一种东西一下子就能把大山劈开！该有多好！</a:t>
            </a:r>
          </a:p>
          <a:p>
            <a:r>
              <a:rPr lang="zh-CN" altLang="en-US" sz="3200" dirty="0"/>
              <a:t>       ④以后，诺贝尔就把兴趣放在炸药的发明上，最先他与父亲和哥哥一起发明了一种液体炸药。其爆炸力十分强大，人们称其为“诺贝尔爆炸油”，风行全世界。但液体炸药易爆炸，运送很困难</a:t>
            </a:r>
            <a:r>
              <a:rPr lang="zh-CN" altLang="en-US" sz="3200" dirty="0" smtClean="0"/>
              <a:t>。</a:t>
            </a:r>
            <a:endParaRPr lang="zh-CN" altLang="en-US" sz="3200" dirty="0"/>
          </a:p>
        </p:txBody>
      </p:sp>
    </p:spTree>
    <p:extLst>
      <p:ext uri="{BB962C8B-B14F-4D97-AF65-F5344CB8AC3E}">
        <p14:creationId xmlns:p14="http://schemas.microsoft.com/office/powerpoint/2010/main" val="5148435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0303" y="244699"/>
            <a:ext cx="11487955" cy="6207616"/>
          </a:xfrm>
        </p:spPr>
        <p:txBody>
          <a:bodyPr>
            <a:normAutofit lnSpcReduction="10000"/>
          </a:bodyPr>
          <a:lstStyle/>
          <a:p>
            <a:r>
              <a:rPr lang="zh-CN" altLang="en-US" sz="3200" dirty="0"/>
              <a:t> ⑤怎样使炸药安全运输呢？诺贝尔开始了新的研究。</a:t>
            </a:r>
            <a:r>
              <a:rPr lang="en-US" altLang="zh-CN" sz="3200" dirty="0"/>
              <a:t>1864 </a:t>
            </a:r>
            <a:r>
              <a:rPr lang="zh-CN" altLang="en-US" sz="3200" dirty="0"/>
              <a:t>年</a:t>
            </a:r>
            <a:r>
              <a:rPr lang="en-US" altLang="zh-CN" sz="3200" dirty="0"/>
              <a:t>9</a:t>
            </a:r>
            <a:r>
              <a:rPr lang="zh-CN" altLang="en-US" sz="3200" dirty="0"/>
              <a:t>月</a:t>
            </a:r>
            <a:r>
              <a:rPr lang="en-US" altLang="zh-CN" sz="3200" dirty="0"/>
              <a:t>3</a:t>
            </a:r>
            <a:r>
              <a:rPr lang="zh-CN" altLang="en-US" sz="3200" dirty="0"/>
              <a:t>日，诺贝尔实验室在一声巨响中化为灰烬，弟弟被炸死， 父亲炸成了残废。面对严酷的现实，他迎着困难继续研究。 </a:t>
            </a:r>
            <a:endParaRPr lang="en-US" altLang="zh-CN" sz="3200" dirty="0" smtClean="0"/>
          </a:p>
          <a:p>
            <a:r>
              <a:rPr lang="zh-CN" altLang="en-US" sz="3200" dirty="0" smtClean="0"/>
              <a:t>⑥</a:t>
            </a:r>
            <a:r>
              <a:rPr lang="zh-CN" altLang="en-US" sz="3200" dirty="0"/>
              <a:t>在朋友的帮助下，诺贝尔租了一条大船，在瑞典首都附近的马拉伦湖上搞实验，经过几百次失败，到</a:t>
            </a:r>
            <a:r>
              <a:rPr lang="en-US" altLang="zh-CN" sz="3200" dirty="0"/>
              <a:t>1867</a:t>
            </a:r>
            <a:r>
              <a:rPr lang="zh-CN" altLang="en-US" sz="3200" dirty="0"/>
              <a:t>年的秋天，终于制造出能够安全运输的固体炸药</a:t>
            </a:r>
            <a:r>
              <a:rPr lang="en-US" altLang="zh-CN" sz="3200" dirty="0"/>
              <a:t>——</a:t>
            </a:r>
            <a:r>
              <a:rPr lang="zh-CN" altLang="en-US" sz="3200" dirty="0"/>
              <a:t>黄色炸药，这种炸药必须引爆后才能爆炸。为此，诺贝尔又发明了人类历史上第一个引爆装置</a:t>
            </a:r>
            <a:r>
              <a:rPr lang="en-US" altLang="zh-CN" sz="3200" dirty="0"/>
              <a:t>——</a:t>
            </a:r>
            <a:r>
              <a:rPr lang="zh-CN" altLang="en-US" sz="3200" dirty="0"/>
              <a:t>雷管。</a:t>
            </a:r>
          </a:p>
          <a:p>
            <a:r>
              <a:rPr lang="zh-CN" altLang="en-US" sz="3200" dirty="0"/>
              <a:t> </a:t>
            </a:r>
            <a:r>
              <a:rPr lang="zh-CN" altLang="en-US" sz="3200" dirty="0" smtClean="0"/>
              <a:t>⑦</a:t>
            </a:r>
            <a:r>
              <a:rPr lang="zh-CN" altLang="en-US" sz="3200" dirty="0"/>
              <a:t>诺贝尔为了发明爆炸力更强的炸药，他加紧试验。一次他在实验室里亲自点燃了导火线，火星快要接近炸药了，诺贝尔心脏在“怦怦”地跳动，但双眼仍盯着炸药不放。“轰！”雷鸣般的爆炸声震撼着大地，浓烟涌出室外，人们齐声惊呼：“诺贝尔完了！” “诺贝尔完了！”突然，一个满身鲜血的中年人从地上挣扎着爬起 来，高举双手呼喊着：“成功了！成功了！”他就是诺贝尔。</a:t>
            </a:r>
          </a:p>
        </p:txBody>
      </p:sp>
    </p:spTree>
    <p:extLst>
      <p:ext uri="{BB962C8B-B14F-4D97-AF65-F5344CB8AC3E}">
        <p14:creationId xmlns:p14="http://schemas.microsoft.com/office/powerpoint/2010/main" val="420897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6366" y="154546"/>
            <a:ext cx="10967434" cy="6022417"/>
          </a:xfrm>
        </p:spPr>
        <p:txBody>
          <a:bodyPr/>
          <a:lstStyle/>
          <a:p>
            <a:r>
              <a:rPr lang="zh-CN" altLang="en-US" dirty="0"/>
              <a:t> ⑧</a:t>
            </a:r>
            <a:r>
              <a:rPr lang="en-US" altLang="zh-CN" dirty="0"/>
              <a:t>1875</a:t>
            </a:r>
            <a:r>
              <a:rPr lang="zh-CN" altLang="en-US" dirty="0"/>
              <a:t>年，诺贝尔发明了威力更大的胶质炸药，</a:t>
            </a:r>
            <a:r>
              <a:rPr lang="en-US" altLang="zh-CN" dirty="0"/>
              <a:t>1887</a:t>
            </a:r>
            <a:r>
              <a:rPr lang="zh-CN" altLang="en-US" dirty="0"/>
              <a:t>年，诺贝尔又发明了威力大、无浓烟的炸药</a:t>
            </a:r>
          </a:p>
          <a:p>
            <a:r>
              <a:rPr lang="en-US" altLang="zh-CN" dirty="0"/>
              <a:t>——</a:t>
            </a:r>
            <a:r>
              <a:rPr lang="zh-CN" altLang="en-US" dirty="0"/>
              <a:t>无烟炸药。</a:t>
            </a:r>
          </a:p>
          <a:p>
            <a:r>
              <a:rPr lang="zh-CN" altLang="en-US" dirty="0"/>
              <a:t>       ⑨诺贝尔一生没有结婚。他临终前在遗嘱上交代把他</a:t>
            </a:r>
            <a:r>
              <a:rPr lang="en-US" altLang="zh-CN" dirty="0"/>
              <a:t>100</a:t>
            </a:r>
            <a:r>
              <a:rPr lang="zh-CN" altLang="en-US" dirty="0"/>
              <a:t>多种发明奖金和专利费</a:t>
            </a:r>
            <a:r>
              <a:rPr lang="en-US" altLang="zh-CN" dirty="0"/>
              <a:t>200</a:t>
            </a:r>
            <a:r>
              <a:rPr lang="zh-CN" altLang="en-US" dirty="0"/>
              <a:t>万英镑，全部存入银行，把每年的利息作为奖金，分别奖给在物理、化学、生物和医学、文学、和平五项事业上的成就最突出的人。这就是“诺贝尔奖”的来历。 </a:t>
            </a:r>
          </a:p>
          <a:p>
            <a:r>
              <a:rPr lang="en-US" altLang="zh-CN" dirty="0"/>
              <a:t>1</a:t>
            </a:r>
            <a:r>
              <a:rPr lang="zh-CN" altLang="en-US" dirty="0"/>
              <a:t>．读短文填空。</a:t>
            </a:r>
          </a:p>
          <a:p>
            <a:r>
              <a:rPr lang="zh-CN" altLang="en-US" dirty="0"/>
              <a:t>     诺贝尔一生共取得</a:t>
            </a:r>
            <a:r>
              <a:rPr lang="en-US" altLang="zh-CN" dirty="0"/>
              <a:t>____</a:t>
            </a:r>
            <a:r>
              <a:rPr lang="zh-CN" altLang="en-US" dirty="0"/>
              <a:t>种物品的发明权，而他最突出的发明</a:t>
            </a:r>
            <a:r>
              <a:rPr lang="zh-CN" altLang="en-US" dirty="0" smtClean="0"/>
              <a:t>是</a:t>
            </a:r>
            <a:r>
              <a:rPr lang="en-US" altLang="zh-CN" dirty="0" smtClean="0"/>
              <a:t>_________</a:t>
            </a:r>
            <a:r>
              <a:rPr lang="zh-CN" altLang="en-US" dirty="0" smtClean="0"/>
              <a:t>。</a:t>
            </a:r>
            <a:r>
              <a:rPr lang="zh-CN" altLang="en-US" dirty="0"/>
              <a:t>最先，他与父亲、哥哥一起  </a:t>
            </a:r>
            <a:r>
              <a:rPr lang="zh-CN" altLang="en-US" dirty="0" smtClean="0"/>
              <a:t>发明</a:t>
            </a:r>
            <a:r>
              <a:rPr lang="zh-CN" altLang="en-US" dirty="0"/>
              <a:t>了一种 </a:t>
            </a:r>
            <a:r>
              <a:rPr lang="en-US" altLang="zh-CN" dirty="0" smtClean="0"/>
              <a:t>________</a:t>
            </a:r>
            <a:r>
              <a:rPr lang="zh-CN" altLang="en-US" dirty="0" smtClean="0"/>
              <a:t>炸药</a:t>
            </a:r>
            <a:r>
              <a:rPr lang="zh-CN" altLang="en-US" dirty="0"/>
              <a:t>；为了运输安全，经过努力和几百次失败，终于制造了固体炸药</a:t>
            </a:r>
            <a:r>
              <a:rPr lang="en-US" altLang="zh-CN" dirty="0"/>
              <a:t>——</a:t>
            </a:r>
          </a:p>
          <a:p>
            <a:r>
              <a:rPr lang="en-US" altLang="zh-CN" dirty="0" smtClean="0"/>
              <a:t>_________</a:t>
            </a:r>
            <a:r>
              <a:rPr lang="zh-CN" altLang="en-US" dirty="0" smtClean="0"/>
              <a:t>，</a:t>
            </a:r>
            <a:r>
              <a:rPr lang="en-US" altLang="zh-CN" dirty="0"/>
              <a:t>1875</a:t>
            </a:r>
            <a:r>
              <a:rPr lang="zh-CN" altLang="en-US" dirty="0"/>
              <a:t>年发明</a:t>
            </a:r>
            <a:r>
              <a:rPr lang="zh-CN" altLang="en-US" dirty="0" smtClean="0"/>
              <a:t>了</a:t>
            </a:r>
            <a:r>
              <a:rPr lang="en-US" altLang="zh-CN" dirty="0" smtClean="0"/>
              <a:t>________</a:t>
            </a:r>
            <a:r>
              <a:rPr lang="zh-CN" altLang="en-US" dirty="0" smtClean="0"/>
              <a:t> </a:t>
            </a:r>
            <a:r>
              <a:rPr lang="zh-CN" altLang="en-US" dirty="0"/>
              <a:t>炸药，</a:t>
            </a:r>
            <a:r>
              <a:rPr lang="en-US" altLang="zh-CN" dirty="0"/>
              <a:t>1887</a:t>
            </a:r>
            <a:r>
              <a:rPr lang="zh-CN" altLang="en-US" dirty="0"/>
              <a:t>年又发明</a:t>
            </a:r>
            <a:r>
              <a:rPr lang="zh-CN" altLang="en-US" dirty="0" smtClean="0"/>
              <a:t>了</a:t>
            </a:r>
            <a:r>
              <a:rPr lang="en-US" altLang="zh-CN" dirty="0" smtClean="0"/>
              <a:t>________</a:t>
            </a:r>
            <a:r>
              <a:rPr lang="zh-CN" altLang="en-US" dirty="0" smtClean="0"/>
              <a:t>炸药</a:t>
            </a:r>
            <a:r>
              <a:rPr lang="zh-CN" altLang="en-US" dirty="0"/>
              <a:t>。 </a:t>
            </a:r>
          </a:p>
        </p:txBody>
      </p:sp>
      <p:sp>
        <p:nvSpPr>
          <p:cNvPr id="5" name="矩形 4"/>
          <p:cNvSpPr/>
          <p:nvPr/>
        </p:nvSpPr>
        <p:spPr>
          <a:xfrm>
            <a:off x="3896308" y="3613666"/>
            <a:ext cx="886781" cy="646331"/>
          </a:xfrm>
          <a:prstGeom prst="rect">
            <a:avLst/>
          </a:prstGeom>
        </p:spPr>
        <p:txBody>
          <a:bodyPr wrap="none">
            <a:spAutoFit/>
          </a:bodyPr>
          <a:lstStyle/>
          <a:p>
            <a:r>
              <a:rPr lang="en-US" altLang="zh-CN" sz="3600" dirty="0">
                <a:solidFill>
                  <a:srgbClr val="FF0000"/>
                </a:solidFill>
              </a:rPr>
              <a:t>129</a:t>
            </a:r>
            <a:endParaRPr lang="zh-CN" altLang="en-US" sz="3600" dirty="0">
              <a:solidFill>
                <a:srgbClr val="FF0000"/>
              </a:solidFill>
            </a:endParaRPr>
          </a:p>
        </p:txBody>
      </p:sp>
      <p:sp>
        <p:nvSpPr>
          <p:cNvPr id="6" name="矩形 5"/>
          <p:cNvSpPr/>
          <p:nvPr/>
        </p:nvSpPr>
        <p:spPr>
          <a:xfrm>
            <a:off x="919280" y="3998386"/>
            <a:ext cx="1005403" cy="584775"/>
          </a:xfrm>
          <a:prstGeom prst="rect">
            <a:avLst/>
          </a:prstGeom>
        </p:spPr>
        <p:txBody>
          <a:bodyPr wrap="none">
            <a:spAutoFit/>
          </a:bodyPr>
          <a:lstStyle/>
          <a:p>
            <a:r>
              <a:rPr lang="zh-CN" altLang="en-US" sz="3200" dirty="0">
                <a:solidFill>
                  <a:srgbClr val="FF0000"/>
                </a:solidFill>
              </a:rPr>
              <a:t>炸药</a:t>
            </a:r>
          </a:p>
        </p:txBody>
      </p:sp>
      <p:sp>
        <p:nvSpPr>
          <p:cNvPr id="7" name="矩形 6"/>
          <p:cNvSpPr/>
          <p:nvPr/>
        </p:nvSpPr>
        <p:spPr>
          <a:xfrm>
            <a:off x="9221070" y="3936831"/>
            <a:ext cx="1107996" cy="646331"/>
          </a:xfrm>
          <a:prstGeom prst="rect">
            <a:avLst/>
          </a:prstGeom>
        </p:spPr>
        <p:txBody>
          <a:bodyPr wrap="none">
            <a:spAutoFit/>
          </a:bodyPr>
          <a:lstStyle/>
          <a:p>
            <a:r>
              <a:rPr lang="zh-CN" altLang="en-US" sz="3600" dirty="0">
                <a:solidFill>
                  <a:srgbClr val="FF0000"/>
                </a:solidFill>
              </a:rPr>
              <a:t>液体</a:t>
            </a:r>
          </a:p>
        </p:txBody>
      </p:sp>
      <p:sp>
        <p:nvSpPr>
          <p:cNvPr id="8" name="矩形 7"/>
          <p:cNvSpPr/>
          <p:nvPr/>
        </p:nvSpPr>
        <p:spPr>
          <a:xfrm>
            <a:off x="579347" y="4906326"/>
            <a:ext cx="2031325" cy="646331"/>
          </a:xfrm>
          <a:prstGeom prst="rect">
            <a:avLst/>
          </a:prstGeom>
        </p:spPr>
        <p:txBody>
          <a:bodyPr wrap="none">
            <a:spAutoFit/>
          </a:bodyPr>
          <a:lstStyle/>
          <a:p>
            <a:r>
              <a:rPr lang="zh-CN" altLang="en-US" sz="3600" dirty="0">
                <a:solidFill>
                  <a:srgbClr val="FF0000"/>
                </a:solidFill>
              </a:rPr>
              <a:t>黄色炸药</a:t>
            </a:r>
          </a:p>
        </p:txBody>
      </p:sp>
      <p:sp>
        <p:nvSpPr>
          <p:cNvPr id="9" name="矩形 8"/>
          <p:cNvSpPr/>
          <p:nvPr/>
        </p:nvSpPr>
        <p:spPr>
          <a:xfrm>
            <a:off x="5048117" y="4733731"/>
            <a:ext cx="1107996" cy="646331"/>
          </a:xfrm>
          <a:prstGeom prst="rect">
            <a:avLst/>
          </a:prstGeom>
        </p:spPr>
        <p:txBody>
          <a:bodyPr wrap="none">
            <a:spAutoFit/>
          </a:bodyPr>
          <a:lstStyle/>
          <a:p>
            <a:r>
              <a:rPr lang="zh-CN" altLang="en-US" sz="3600" dirty="0">
                <a:solidFill>
                  <a:srgbClr val="FF0000"/>
                </a:solidFill>
              </a:rPr>
              <a:t>胶质</a:t>
            </a:r>
          </a:p>
        </p:txBody>
      </p:sp>
      <p:sp>
        <p:nvSpPr>
          <p:cNvPr id="10" name="矩形 9"/>
          <p:cNvSpPr/>
          <p:nvPr/>
        </p:nvSpPr>
        <p:spPr>
          <a:xfrm>
            <a:off x="811166" y="5380062"/>
            <a:ext cx="1107996" cy="646331"/>
          </a:xfrm>
          <a:prstGeom prst="rect">
            <a:avLst/>
          </a:prstGeom>
        </p:spPr>
        <p:txBody>
          <a:bodyPr wrap="none">
            <a:spAutoFit/>
          </a:bodyPr>
          <a:lstStyle/>
          <a:p>
            <a:r>
              <a:rPr lang="zh-CN" altLang="en-US" sz="3600" dirty="0">
                <a:solidFill>
                  <a:srgbClr val="FF0000"/>
                </a:solidFill>
              </a:rPr>
              <a:t>无烟</a:t>
            </a:r>
          </a:p>
        </p:txBody>
      </p:sp>
    </p:spTree>
    <p:extLst>
      <p:ext uri="{BB962C8B-B14F-4D97-AF65-F5344CB8AC3E}">
        <p14:creationId xmlns:p14="http://schemas.microsoft.com/office/powerpoint/2010/main" val="1520976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0608" y="231820"/>
            <a:ext cx="10993192" cy="5945143"/>
          </a:xfrm>
        </p:spPr>
        <p:txBody>
          <a:bodyPr>
            <a:normAutofit/>
          </a:bodyPr>
          <a:lstStyle/>
          <a:p>
            <a:r>
              <a:rPr lang="en-US" altLang="zh-CN" sz="3200" dirty="0" smtClean="0"/>
              <a:t>2</a:t>
            </a:r>
            <a:r>
              <a:rPr lang="zh-CN" altLang="en-US" sz="3200" dirty="0"/>
              <a:t>、第</a:t>
            </a:r>
            <a:r>
              <a:rPr lang="en-US" altLang="zh-CN" sz="3200" dirty="0"/>
              <a:t>5</a:t>
            </a:r>
            <a:r>
              <a:rPr lang="zh-CN" altLang="en-US" sz="3200" dirty="0"/>
              <a:t>自然段第</a:t>
            </a:r>
            <a:r>
              <a:rPr lang="en-US" altLang="zh-CN" sz="3200" dirty="0"/>
              <a:t>1</a:t>
            </a:r>
            <a:r>
              <a:rPr lang="zh-CN" altLang="en-US" sz="3200" dirty="0"/>
              <a:t>句是一</a:t>
            </a:r>
            <a:r>
              <a:rPr lang="zh-CN" altLang="en-US" sz="3200" dirty="0" smtClean="0"/>
              <a:t>个</a:t>
            </a:r>
            <a:r>
              <a:rPr lang="en-US" altLang="zh-CN" sz="3200" dirty="0" smtClean="0"/>
              <a:t>________</a:t>
            </a:r>
            <a:r>
              <a:rPr lang="zh-CN" altLang="en-US" sz="3200" dirty="0" smtClean="0"/>
              <a:t>句</a:t>
            </a:r>
            <a:r>
              <a:rPr lang="zh-CN" altLang="en-US" sz="3200" dirty="0"/>
              <a:t>，起  </a:t>
            </a:r>
            <a:r>
              <a:rPr lang="en-US" altLang="zh-CN" sz="3200" dirty="0" smtClean="0"/>
              <a:t>________</a:t>
            </a:r>
            <a:r>
              <a:rPr lang="zh-CN" altLang="en-US" sz="3200" dirty="0" smtClean="0"/>
              <a:t>作用</a:t>
            </a:r>
            <a:r>
              <a:rPr lang="zh-CN" altLang="en-US" sz="3200" dirty="0"/>
              <a:t>。</a:t>
            </a:r>
          </a:p>
          <a:p>
            <a:endParaRPr lang="en-US" altLang="zh-CN" sz="3200" dirty="0" smtClean="0"/>
          </a:p>
          <a:p>
            <a:r>
              <a:rPr lang="en-US" altLang="zh-CN" sz="3200" dirty="0" smtClean="0"/>
              <a:t>3</a:t>
            </a:r>
            <a:r>
              <a:rPr lang="zh-CN" altLang="en-US" sz="3200" dirty="0" smtClean="0"/>
              <a:t>、请</a:t>
            </a:r>
            <a:r>
              <a:rPr lang="zh-CN" altLang="en-US" sz="3200" dirty="0"/>
              <a:t>你说出两位获诺贝尔奖的人物姓名及国籍。</a:t>
            </a:r>
          </a:p>
        </p:txBody>
      </p:sp>
      <p:sp>
        <p:nvSpPr>
          <p:cNvPr id="5" name="矩形 4"/>
          <p:cNvSpPr/>
          <p:nvPr/>
        </p:nvSpPr>
        <p:spPr>
          <a:xfrm>
            <a:off x="5553059" y="135836"/>
            <a:ext cx="1008609" cy="584775"/>
          </a:xfrm>
          <a:prstGeom prst="rect">
            <a:avLst/>
          </a:prstGeom>
        </p:spPr>
        <p:txBody>
          <a:bodyPr wrap="none">
            <a:spAutoFit/>
          </a:bodyPr>
          <a:lstStyle/>
          <a:p>
            <a:r>
              <a:rPr lang="zh-CN" altLang="en-US" sz="3200" b="1" dirty="0">
                <a:solidFill>
                  <a:srgbClr val="FF0000"/>
                </a:solidFill>
              </a:rPr>
              <a:t>设问</a:t>
            </a:r>
            <a:endParaRPr lang="zh-CN" altLang="en-US" dirty="0"/>
          </a:p>
        </p:txBody>
      </p:sp>
      <p:sp>
        <p:nvSpPr>
          <p:cNvPr id="6" name="矩形 5"/>
          <p:cNvSpPr/>
          <p:nvPr/>
        </p:nvSpPr>
        <p:spPr>
          <a:xfrm>
            <a:off x="8309137" y="135835"/>
            <a:ext cx="1832553" cy="584775"/>
          </a:xfrm>
          <a:prstGeom prst="rect">
            <a:avLst/>
          </a:prstGeom>
        </p:spPr>
        <p:txBody>
          <a:bodyPr wrap="none">
            <a:spAutoFit/>
          </a:bodyPr>
          <a:lstStyle/>
          <a:p>
            <a:r>
              <a:rPr lang="zh-CN" altLang="en-US" sz="3200" b="1" dirty="0">
                <a:solidFill>
                  <a:srgbClr val="FF0000"/>
                </a:solidFill>
              </a:rPr>
              <a:t>引出下文</a:t>
            </a:r>
          </a:p>
        </p:txBody>
      </p:sp>
      <p:sp>
        <p:nvSpPr>
          <p:cNvPr id="7" name="矩形 6"/>
          <p:cNvSpPr/>
          <p:nvPr/>
        </p:nvSpPr>
        <p:spPr>
          <a:xfrm>
            <a:off x="742681" y="2191435"/>
            <a:ext cx="7152067" cy="2308324"/>
          </a:xfrm>
          <a:prstGeom prst="rect">
            <a:avLst/>
          </a:prstGeom>
        </p:spPr>
        <p:txBody>
          <a:bodyPr wrap="square">
            <a:spAutoFit/>
          </a:bodyPr>
          <a:lstStyle/>
          <a:p>
            <a:r>
              <a:rPr lang="zh-CN" altLang="en-US" sz="3600" b="1" dirty="0">
                <a:solidFill>
                  <a:srgbClr val="FF0000"/>
                </a:solidFill>
              </a:rPr>
              <a:t>美籍华人：杨振宁</a:t>
            </a:r>
            <a:r>
              <a:rPr lang="zh-CN" altLang="en-US" sz="3600" b="1" dirty="0" smtClean="0">
                <a:solidFill>
                  <a:srgbClr val="FF0000"/>
                </a:solidFill>
              </a:rPr>
              <a:t>；</a:t>
            </a:r>
            <a:endParaRPr lang="en-US" altLang="zh-CN" sz="3600" b="1" dirty="0" smtClean="0">
              <a:solidFill>
                <a:srgbClr val="FF0000"/>
              </a:solidFill>
            </a:endParaRPr>
          </a:p>
          <a:p>
            <a:r>
              <a:rPr lang="zh-CN" altLang="en-US" sz="3600" b="1" dirty="0" smtClean="0">
                <a:solidFill>
                  <a:srgbClr val="FF0000"/>
                </a:solidFill>
              </a:rPr>
              <a:t>印度</a:t>
            </a:r>
            <a:r>
              <a:rPr lang="zh-CN" altLang="en-US" sz="3600" b="1" dirty="0">
                <a:solidFill>
                  <a:srgbClr val="FF0000"/>
                </a:solidFill>
              </a:rPr>
              <a:t>诗人：泰戈尔</a:t>
            </a:r>
            <a:r>
              <a:rPr lang="zh-CN" altLang="en-US" sz="3600" b="1" dirty="0" smtClean="0">
                <a:solidFill>
                  <a:srgbClr val="FF0000"/>
                </a:solidFill>
              </a:rPr>
              <a:t>；</a:t>
            </a:r>
            <a:endParaRPr lang="en-US" altLang="zh-CN" sz="3600" b="1" dirty="0" smtClean="0">
              <a:solidFill>
                <a:srgbClr val="FF0000"/>
              </a:solidFill>
            </a:endParaRPr>
          </a:p>
          <a:p>
            <a:r>
              <a:rPr lang="zh-CN" altLang="en-US" sz="3600" b="1" dirty="0" smtClean="0">
                <a:solidFill>
                  <a:srgbClr val="FF0000"/>
                </a:solidFill>
              </a:rPr>
              <a:t>美国</a:t>
            </a:r>
            <a:r>
              <a:rPr lang="zh-CN" altLang="en-US" sz="3600" b="1" dirty="0">
                <a:solidFill>
                  <a:srgbClr val="FF0000"/>
                </a:solidFill>
              </a:rPr>
              <a:t>作家：海明</a:t>
            </a:r>
            <a:r>
              <a:rPr lang="zh-CN" altLang="en-US" sz="3600" b="1" dirty="0" smtClean="0">
                <a:solidFill>
                  <a:srgbClr val="FF0000"/>
                </a:solidFill>
              </a:rPr>
              <a:t>威</a:t>
            </a:r>
            <a:endParaRPr lang="en-US" altLang="zh-CN" sz="3600" b="1" dirty="0" smtClean="0">
              <a:solidFill>
                <a:srgbClr val="FF0000"/>
              </a:solidFill>
            </a:endParaRPr>
          </a:p>
          <a:p>
            <a:r>
              <a:rPr lang="zh-CN" altLang="en-US" sz="3600" b="1" dirty="0" smtClean="0">
                <a:solidFill>
                  <a:srgbClr val="FF0000"/>
                </a:solidFill>
              </a:rPr>
              <a:t> </a:t>
            </a:r>
            <a:r>
              <a:rPr lang="en-US" altLang="zh-CN" sz="3600" b="1" dirty="0">
                <a:solidFill>
                  <a:srgbClr val="FF0000"/>
                </a:solidFill>
              </a:rPr>
              <a:t>(</a:t>
            </a:r>
            <a:r>
              <a:rPr lang="zh-CN" altLang="en-US" sz="3600" b="1" dirty="0">
                <a:solidFill>
                  <a:srgbClr val="FF0000"/>
                </a:solidFill>
              </a:rPr>
              <a:t>答案不唯一，写出其中两位即可</a:t>
            </a:r>
            <a:r>
              <a:rPr lang="en-US" altLang="zh-CN" sz="3600" b="1" dirty="0">
                <a:solidFill>
                  <a:srgbClr val="FF0000"/>
                </a:solidFill>
              </a:rPr>
              <a:t>)</a:t>
            </a:r>
          </a:p>
        </p:txBody>
      </p:sp>
    </p:spTree>
    <p:extLst>
      <p:ext uri="{BB962C8B-B14F-4D97-AF65-F5344CB8AC3E}">
        <p14:creationId xmlns:p14="http://schemas.microsoft.com/office/powerpoint/2010/main" val="406856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987157"/>
          </a:xfrm>
          <a:ln>
            <a:solidFill>
              <a:srgbClr val="FF0000"/>
            </a:solidFill>
          </a:ln>
        </p:spPr>
        <p:txBody>
          <a:bodyPr/>
          <a:lstStyle/>
          <a:p>
            <a:r>
              <a:rPr lang="zh-CN" altLang="en-US" dirty="0" smtClean="0"/>
              <a:t>二、背景介绍</a:t>
            </a:r>
            <a:r>
              <a:rPr lang="en-US" altLang="zh-CN" dirty="0" smtClean="0"/>
              <a:t>---</a:t>
            </a:r>
            <a:r>
              <a:rPr lang="zh-CN" altLang="en-US" dirty="0" smtClean="0"/>
              <a:t>诺贝尔奖 </a:t>
            </a:r>
            <a:endParaRPr lang="zh-CN" altLang="en-US" dirty="0"/>
          </a:p>
        </p:txBody>
      </p:sp>
      <p:sp>
        <p:nvSpPr>
          <p:cNvPr id="3" name="内容占位符 2"/>
          <p:cNvSpPr>
            <a:spLocks noGrp="1"/>
          </p:cNvSpPr>
          <p:nvPr>
            <p:ph idx="1"/>
          </p:nvPr>
        </p:nvSpPr>
        <p:spPr>
          <a:xfrm>
            <a:off x="489397" y="1442434"/>
            <a:ext cx="11140225" cy="5190186"/>
          </a:xfrm>
        </p:spPr>
        <p:txBody>
          <a:bodyPr>
            <a:normAutofit/>
          </a:bodyPr>
          <a:lstStyle/>
          <a:p>
            <a:r>
              <a:rPr lang="zh-CN" altLang="en-US" sz="3200" b="1" dirty="0" smtClean="0">
                <a:solidFill>
                  <a:srgbClr val="1A015F"/>
                </a:solidFill>
              </a:rPr>
              <a:t>         诺贝尔奖是以瑞典著名的化学家、硝化甘油炸药的发明人阿尔弗雷德</a:t>
            </a:r>
            <a:r>
              <a:rPr lang="en-US" altLang="zh-CN" sz="3200" b="1" dirty="0" smtClean="0">
                <a:solidFill>
                  <a:srgbClr val="1A015F"/>
                </a:solidFill>
              </a:rPr>
              <a:t>·</a:t>
            </a:r>
            <a:r>
              <a:rPr lang="zh-CN" altLang="en-US" sz="3200" b="1" dirty="0" smtClean="0">
                <a:solidFill>
                  <a:srgbClr val="1A015F"/>
                </a:solidFill>
              </a:rPr>
              <a:t>贝恩哈德</a:t>
            </a:r>
            <a:r>
              <a:rPr lang="en-US" altLang="zh-CN" sz="3200" b="1" dirty="0" smtClean="0">
                <a:solidFill>
                  <a:srgbClr val="1A015F"/>
                </a:solidFill>
              </a:rPr>
              <a:t>·</a:t>
            </a:r>
            <a:r>
              <a:rPr lang="zh-CN" altLang="en-US" sz="3200" b="1" dirty="0" smtClean="0">
                <a:solidFill>
                  <a:srgbClr val="1A015F"/>
                </a:solidFill>
              </a:rPr>
              <a:t>诺贝尔的部分遗产（</a:t>
            </a:r>
            <a:r>
              <a:rPr lang="en-US" altLang="zh-CN" sz="3200" b="1" dirty="0" smtClean="0">
                <a:solidFill>
                  <a:srgbClr val="1A015F"/>
                </a:solidFill>
              </a:rPr>
              <a:t>3100</a:t>
            </a:r>
            <a:r>
              <a:rPr lang="zh-CN" altLang="en-US" sz="3200" b="1" dirty="0" smtClean="0">
                <a:solidFill>
                  <a:srgbClr val="1A015F"/>
                </a:solidFill>
              </a:rPr>
              <a:t>万瑞典克朗）作为基金在</a:t>
            </a:r>
            <a:r>
              <a:rPr lang="en-US" altLang="zh-CN" sz="3200" b="1" dirty="0" smtClean="0">
                <a:solidFill>
                  <a:srgbClr val="1A015F"/>
                </a:solidFill>
              </a:rPr>
              <a:t>1900</a:t>
            </a:r>
            <a:r>
              <a:rPr lang="zh-CN" altLang="en-US" sz="3200" b="1" dirty="0" smtClean="0">
                <a:solidFill>
                  <a:srgbClr val="1A015F"/>
                </a:solidFill>
              </a:rPr>
              <a:t>年创立的。诺贝尔奖分设物理、化学、生理学或医学、文学、和平和经济学六个奖项。</a:t>
            </a:r>
          </a:p>
          <a:p>
            <a:r>
              <a:rPr lang="zh-CN" altLang="en-US" sz="3200" b="1" dirty="0" smtClean="0">
                <a:solidFill>
                  <a:srgbClr val="1A015F"/>
                </a:solidFill>
              </a:rPr>
              <a:t>          以基金每年的利息或投资收益授予世界上在这些领域对人类做出重大贡献的人，于</a:t>
            </a:r>
            <a:r>
              <a:rPr lang="en-US" altLang="zh-CN" sz="3200" b="1" dirty="0" smtClean="0">
                <a:solidFill>
                  <a:srgbClr val="1A015F"/>
                </a:solidFill>
              </a:rPr>
              <a:t>1901</a:t>
            </a:r>
            <a:r>
              <a:rPr lang="zh-CN" altLang="en-US" sz="3200" b="1" dirty="0" smtClean="0">
                <a:solidFill>
                  <a:srgbClr val="1A015F"/>
                </a:solidFill>
              </a:rPr>
              <a:t>年首次颁发，截止</a:t>
            </a:r>
            <a:r>
              <a:rPr lang="en-US" altLang="zh-CN" sz="3200" b="1" dirty="0" smtClean="0">
                <a:solidFill>
                  <a:srgbClr val="1A015F"/>
                </a:solidFill>
              </a:rPr>
              <a:t>2016</a:t>
            </a:r>
            <a:r>
              <a:rPr lang="zh-CN" altLang="en-US" sz="3200" b="1" dirty="0" smtClean="0">
                <a:solidFill>
                  <a:srgbClr val="1A015F"/>
                </a:solidFill>
              </a:rPr>
              <a:t>年共授予了</a:t>
            </a:r>
            <a:r>
              <a:rPr lang="en-US" altLang="zh-CN" sz="3200" b="1" dirty="0" smtClean="0">
                <a:solidFill>
                  <a:srgbClr val="1A015F"/>
                </a:solidFill>
              </a:rPr>
              <a:t>881</a:t>
            </a:r>
            <a:r>
              <a:rPr lang="zh-CN" altLang="en-US" sz="3200" b="1" dirty="0" smtClean="0">
                <a:solidFill>
                  <a:srgbClr val="1A015F"/>
                </a:solidFill>
              </a:rPr>
              <a:t>位个人和</a:t>
            </a:r>
            <a:r>
              <a:rPr lang="en-US" altLang="zh-CN" sz="3200" b="1" dirty="0" smtClean="0">
                <a:solidFill>
                  <a:srgbClr val="1A015F"/>
                </a:solidFill>
              </a:rPr>
              <a:t>23</a:t>
            </a:r>
            <a:r>
              <a:rPr lang="zh-CN" altLang="en-US" sz="3200" b="1" dirty="0" smtClean="0">
                <a:solidFill>
                  <a:srgbClr val="1A015F"/>
                </a:solidFill>
              </a:rPr>
              <a:t>个团体。诺贝尔奖包括金质奖章、证书和奖金。</a:t>
            </a:r>
            <a:r>
              <a:rPr lang="en-US" altLang="zh-CN" sz="3200" b="1" dirty="0" smtClean="0">
                <a:solidFill>
                  <a:srgbClr val="1A015F"/>
                </a:solidFill>
              </a:rPr>
              <a:t>1968</a:t>
            </a:r>
            <a:r>
              <a:rPr lang="zh-CN" altLang="en-US" sz="3200" b="1" dirty="0" smtClean="0">
                <a:solidFill>
                  <a:srgbClr val="1A015F"/>
                </a:solidFill>
              </a:rPr>
              <a:t>年，瑞典国家银行在成立</a:t>
            </a:r>
            <a:r>
              <a:rPr lang="en-US" altLang="zh-CN" sz="3200" b="1" dirty="0" smtClean="0">
                <a:solidFill>
                  <a:srgbClr val="1A015F"/>
                </a:solidFill>
              </a:rPr>
              <a:t>300</a:t>
            </a:r>
            <a:r>
              <a:rPr lang="zh-CN" altLang="en-US" sz="3200" b="1" dirty="0" smtClean="0">
                <a:solidFill>
                  <a:srgbClr val="1A015F"/>
                </a:solidFill>
              </a:rPr>
              <a:t>周年之际，捐出大额资金给诺贝尔基金，增设“瑞典国家银行纪念诺贝尔经济科学奖” ，</a:t>
            </a:r>
            <a:r>
              <a:rPr lang="en-US" altLang="zh-CN" sz="3200" b="1" dirty="0" smtClean="0">
                <a:solidFill>
                  <a:srgbClr val="1A015F"/>
                </a:solidFill>
              </a:rPr>
              <a:t>1969</a:t>
            </a:r>
            <a:r>
              <a:rPr lang="zh-CN" altLang="en-US" sz="3200" b="1" dirty="0" smtClean="0">
                <a:solidFill>
                  <a:srgbClr val="1A015F"/>
                </a:solidFill>
              </a:rPr>
              <a:t>年首次颁发，人们习惯上称这个额外的奖项为诺贝尔经济学奖。</a:t>
            </a:r>
            <a:endParaRPr lang="zh-CN" altLang="en-US" sz="3200" b="1" dirty="0">
              <a:solidFill>
                <a:srgbClr val="1A015F"/>
              </a:solidFill>
            </a:endParaRPr>
          </a:p>
        </p:txBody>
      </p:sp>
    </p:spTree>
    <p:extLst>
      <p:ext uri="{BB962C8B-B14F-4D97-AF65-F5344CB8AC3E}">
        <p14:creationId xmlns:p14="http://schemas.microsoft.com/office/powerpoint/2010/main" val="13077132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5772" y="94668"/>
            <a:ext cx="10515600" cy="1325563"/>
          </a:xfrm>
        </p:spPr>
        <p:txBody>
          <a:bodyPr/>
          <a:lstStyle/>
          <a:p>
            <a:r>
              <a:rPr lang="zh-CN" altLang="en-US" dirty="0"/>
              <a:t>诺贝尔</a:t>
            </a:r>
          </a:p>
        </p:txBody>
      </p:sp>
      <p:sp>
        <p:nvSpPr>
          <p:cNvPr id="3" name="内容占位符 2"/>
          <p:cNvSpPr>
            <a:spLocks noGrp="1"/>
          </p:cNvSpPr>
          <p:nvPr>
            <p:ph idx="1"/>
          </p:nvPr>
        </p:nvSpPr>
        <p:spPr>
          <a:xfrm>
            <a:off x="245771" y="1236372"/>
            <a:ext cx="11306577" cy="4984124"/>
          </a:xfrm>
        </p:spPr>
        <p:txBody>
          <a:bodyPr>
            <a:noAutofit/>
          </a:bodyPr>
          <a:lstStyle/>
          <a:p>
            <a:r>
              <a:rPr lang="zh-CN" altLang="en-US" sz="3200" b="1" dirty="0" smtClean="0"/>
              <a:t>         阿尔弗雷德</a:t>
            </a:r>
            <a:r>
              <a:rPr lang="en-US" altLang="zh-CN" sz="3200" b="1" dirty="0"/>
              <a:t>·</a:t>
            </a:r>
            <a:r>
              <a:rPr lang="zh-CN" altLang="en-US" sz="3200" b="1" dirty="0"/>
              <a:t>贝恩哈德</a:t>
            </a:r>
            <a:r>
              <a:rPr lang="en-US" altLang="zh-CN" sz="3200" b="1" dirty="0"/>
              <a:t>·</a:t>
            </a:r>
            <a:r>
              <a:rPr lang="zh-CN" altLang="en-US" sz="3200" b="1" dirty="0"/>
              <a:t>诺贝尔，瑞典化学家、工程师、发明家、军工装备制造商和炸药的发明者，</a:t>
            </a:r>
            <a:r>
              <a:rPr lang="en-US" altLang="zh-CN" sz="3200" b="1" dirty="0"/>
              <a:t>1833</a:t>
            </a:r>
            <a:r>
              <a:rPr lang="zh-CN" altLang="en-US" sz="3200" b="1" dirty="0"/>
              <a:t>年</a:t>
            </a:r>
            <a:r>
              <a:rPr lang="en-US" altLang="zh-CN" sz="3200" b="1" dirty="0"/>
              <a:t>10</a:t>
            </a:r>
            <a:r>
              <a:rPr lang="zh-CN" altLang="en-US" sz="3200" b="1" dirty="0"/>
              <a:t>月</a:t>
            </a:r>
            <a:r>
              <a:rPr lang="en-US" altLang="zh-CN" sz="3200" b="1" dirty="0"/>
              <a:t>21</a:t>
            </a:r>
            <a:r>
              <a:rPr lang="zh-CN" altLang="en-US" sz="3200" b="1" dirty="0"/>
              <a:t>日出生于斯德哥尔摩，</a:t>
            </a:r>
            <a:r>
              <a:rPr lang="en-US" altLang="zh-CN" sz="3200" b="1" dirty="0"/>
              <a:t>1896</a:t>
            </a:r>
            <a:r>
              <a:rPr lang="zh-CN" altLang="en-US" sz="3200" b="1" dirty="0"/>
              <a:t>年</a:t>
            </a:r>
            <a:r>
              <a:rPr lang="en-US" altLang="zh-CN" sz="3200" b="1" dirty="0"/>
              <a:t>12</a:t>
            </a:r>
            <a:r>
              <a:rPr lang="zh-CN" altLang="en-US" sz="3200" b="1" dirty="0"/>
              <a:t>月</a:t>
            </a:r>
            <a:r>
              <a:rPr lang="en-US" altLang="zh-CN" sz="3200" b="1" dirty="0"/>
              <a:t>10</a:t>
            </a:r>
            <a:r>
              <a:rPr lang="zh-CN" altLang="en-US" sz="3200" b="1" dirty="0"/>
              <a:t>日逝世。</a:t>
            </a:r>
          </a:p>
          <a:p>
            <a:r>
              <a:rPr lang="zh-CN" altLang="en-US" sz="3200" b="1" dirty="0" smtClean="0"/>
              <a:t>        诺贝尔</a:t>
            </a:r>
            <a:r>
              <a:rPr lang="zh-CN" altLang="en-US" sz="3200" b="1" dirty="0"/>
              <a:t>一生拥有</a:t>
            </a:r>
            <a:r>
              <a:rPr lang="en-US" altLang="zh-CN" sz="3200" b="1" dirty="0"/>
              <a:t>355</a:t>
            </a:r>
            <a:r>
              <a:rPr lang="zh-CN" altLang="en-US" sz="3200" b="1" dirty="0"/>
              <a:t>项专利发明，并在欧美等五大洲</a:t>
            </a:r>
            <a:r>
              <a:rPr lang="en-US" altLang="zh-CN" sz="3200" b="1" dirty="0"/>
              <a:t>20</a:t>
            </a:r>
            <a:r>
              <a:rPr lang="zh-CN" altLang="en-US" sz="3200" b="1" dirty="0"/>
              <a:t>个国家开设了约</a:t>
            </a:r>
            <a:r>
              <a:rPr lang="en-US" altLang="zh-CN" sz="3200" b="1" dirty="0"/>
              <a:t>100</a:t>
            </a:r>
            <a:r>
              <a:rPr lang="zh-CN" altLang="en-US" sz="3200" b="1" dirty="0"/>
              <a:t>家公司和工厂，积累了巨额财富。</a:t>
            </a:r>
          </a:p>
          <a:p>
            <a:r>
              <a:rPr lang="en-US" altLang="zh-CN" sz="3200" b="1" dirty="0" smtClean="0"/>
              <a:t>         1895</a:t>
            </a:r>
            <a:r>
              <a:rPr lang="zh-CN" altLang="en-US" sz="3200" b="1" dirty="0"/>
              <a:t>年，诺贝尔立嘱将其遗产的大部分（约</a:t>
            </a:r>
            <a:r>
              <a:rPr lang="en-US" altLang="zh-CN" sz="3200" b="1" dirty="0"/>
              <a:t>920</a:t>
            </a:r>
            <a:r>
              <a:rPr lang="zh-CN" altLang="en-US" sz="3200" b="1" dirty="0"/>
              <a:t>万美元）作为基金，将每年所得利息分为</a:t>
            </a:r>
            <a:r>
              <a:rPr lang="en-US" altLang="zh-CN" sz="3200" b="1" dirty="0"/>
              <a:t>5</a:t>
            </a:r>
            <a:r>
              <a:rPr lang="zh-CN" altLang="en-US" sz="3200" b="1" dirty="0"/>
              <a:t>份，设立诺贝尔奖，分为物理学奖、化学奖、生理学或医学奖、文学奖及和平奖</a:t>
            </a:r>
            <a:r>
              <a:rPr lang="en-US" altLang="zh-CN" sz="3200" b="1" dirty="0"/>
              <a:t>5</a:t>
            </a:r>
            <a:r>
              <a:rPr lang="zh-CN" altLang="en-US" sz="3200" b="1" dirty="0"/>
              <a:t>种奖金（</a:t>
            </a:r>
            <a:r>
              <a:rPr lang="en-US" altLang="zh-CN" sz="3200" b="1" dirty="0"/>
              <a:t>1969</a:t>
            </a:r>
            <a:r>
              <a:rPr lang="zh-CN" altLang="en-US" sz="3200" b="1" dirty="0"/>
              <a:t>年瑞典银行增设经济学奖），授予世界各国在这些领域对人类作出重大贡献的人</a:t>
            </a:r>
            <a:r>
              <a:rPr lang="zh-CN" altLang="en-US" sz="3200" b="1" dirty="0" smtClean="0"/>
              <a:t>。为了</a:t>
            </a:r>
            <a:r>
              <a:rPr lang="zh-CN" altLang="en-US" sz="3200" b="1" dirty="0"/>
              <a:t>纪念诺贝尔做出的贡献，人造元素</a:t>
            </a:r>
            <a:r>
              <a:rPr lang="zh-CN" altLang="en-US" sz="3200" b="1" dirty="0" smtClean="0"/>
              <a:t>锘以</a:t>
            </a:r>
            <a:r>
              <a:rPr lang="zh-CN" altLang="en-US" sz="3200" b="1" dirty="0"/>
              <a:t>诺贝尔命名</a:t>
            </a:r>
            <a:r>
              <a:rPr lang="zh-CN" altLang="en-US" sz="3200" b="1" dirty="0" smtClean="0"/>
              <a:t>。</a:t>
            </a:r>
            <a:endParaRPr lang="zh-CN" altLang="en-US" sz="3200" b="1" dirty="0"/>
          </a:p>
        </p:txBody>
      </p:sp>
    </p:spTree>
    <p:extLst>
      <p:ext uri="{BB962C8B-B14F-4D97-AF65-F5344CB8AC3E}">
        <p14:creationId xmlns:p14="http://schemas.microsoft.com/office/powerpoint/2010/main" val="17026210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0318" y="107548"/>
            <a:ext cx="10515600" cy="1325563"/>
          </a:xfrm>
        </p:spPr>
        <p:txBody>
          <a:bodyPr>
            <a:normAutofit/>
          </a:bodyPr>
          <a:lstStyle/>
          <a:p>
            <a:r>
              <a:rPr lang="zh-CN" altLang="en-US" sz="5400" dirty="0" smtClean="0"/>
              <a:t>二、学习目标</a:t>
            </a:r>
            <a:endParaRPr lang="zh-CN" altLang="en-US" sz="5400" dirty="0"/>
          </a:p>
        </p:txBody>
      </p:sp>
      <p:sp>
        <p:nvSpPr>
          <p:cNvPr id="3" name="内容占位符 2"/>
          <p:cNvSpPr>
            <a:spLocks noGrp="1"/>
          </p:cNvSpPr>
          <p:nvPr>
            <p:ph idx="1"/>
          </p:nvPr>
        </p:nvSpPr>
        <p:spPr>
          <a:xfrm>
            <a:off x="643944" y="1690688"/>
            <a:ext cx="10709856" cy="4486275"/>
          </a:xfrm>
        </p:spPr>
        <p:txBody>
          <a:bodyPr>
            <a:normAutofit/>
          </a:bodyPr>
          <a:lstStyle/>
          <a:p>
            <a:r>
              <a:rPr lang="en-US" altLang="zh-CN" sz="4000" b="1" dirty="0" smtClean="0">
                <a:solidFill>
                  <a:srgbClr val="0000CC"/>
                </a:solidFill>
              </a:rPr>
              <a:t>1</a:t>
            </a:r>
            <a:r>
              <a:rPr lang="zh-CN" altLang="en-US" sz="4000" b="1" dirty="0" smtClean="0">
                <a:solidFill>
                  <a:srgbClr val="0000CC"/>
                </a:solidFill>
              </a:rPr>
              <a:t>、能根据消息的结构特点概括消息的主要内容。</a:t>
            </a:r>
            <a:endParaRPr lang="en-US" altLang="zh-CN" sz="4000" b="1" dirty="0" smtClean="0">
              <a:solidFill>
                <a:srgbClr val="0000CC"/>
              </a:solidFill>
            </a:endParaRPr>
          </a:p>
          <a:p>
            <a:r>
              <a:rPr lang="en-US" altLang="zh-CN" sz="4000" b="1" dirty="0" smtClean="0">
                <a:solidFill>
                  <a:srgbClr val="0000CC"/>
                </a:solidFill>
              </a:rPr>
              <a:t>2</a:t>
            </a:r>
            <a:r>
              <a:rPr lang="zh-CN" altLang="en-US" sz="4000" b="1" dirty="0" smtClean="0">
                <a:solidFill>
                  <a:srgbClr val="0000CC"/>
                </a:solidFill>
              </a:rPr>
              <a:t>、把握消息的三个特点：内容具体真实，报道迅速及时，语言简明准确。</a:t>
            </a:r>
            <a:endParaRPr lang="en-US" altLang="zh-CN" sz="4000" b="1" dirty="0" smtClean="0">
              <a:solidFill>
                <a:srgbClr val="0000CC"/>
              </a:solidFill>
            </a:endParaRPr>
          </a:p>
          <a:p>
            <a:r>
              <a:rPr lang="en-US" altLang="zh-CN" sz="4000" b="1" dirty="0" smtClean="0">
                <a:solidFill>
                  <a:srgbClr val="0000CC"/>
                </a:solidFill>
              </a:rPr>
              <a:t>3</a:t>
            </a:r>
            <a:r>
              <a:rPr lang="zh-CN" altLang="en-US" sz="4000" b="1" dirty="0" smtClean="0">
                <a:solidFill>
                  <a:srgbClr val="0000CC"/>
                </a:solidFill>
              </a:rPr>
              <a:t>、体会诺贝尔奖在促进科学发展中的巨大作用，培养科学精神。</a:t>
            </a:r>
            <a:endParaRPr lang="zh-CN" altLang="en-US" sz="4000" b="1" dirty="0">
              <a:solidFill>
                <a:srgbClr val="0000CC"/>
              </a:solidFill>
            </a:endParaRPr>
          </a:p>
        </p:txBody>
      </p:sp>
    </p:spTree>
    <p:extLst>
      <p:ext uri="{BB962C8B-B14F-4D97-AF65-F5344CB8AC3E}">
        <p14:creationId xmlns:p14="http://schemas.microsoft.com/office/powerpoint/2010/main" val="213380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文本框 3076"/>
          <p:cNvSpPr txBox="1">
            <a:spLocks noChangeArrowheads="1"/>
          </p:cNvSpPr>
          <p:nvPr/>
        </p:nvSpPr>
        <p:spPr bwMode="auto">
          <a:xfrm>
            <a:off x="323851" y="176146"/>
            <a:ext cx="4531484" cy="830997"/>
          </a:xfrm>
          <a:prstGeom prst="rect">
            <a:avLst/>
          </a:prstGeom>
          <a:solidFill>
            <a:schemeClr val="accent2">
              <a:alpha val="50000"/>
            </a:schemeClr>
          </a:solidFill>
          <a:ln w="76200" cmpd="tri">
            <a:solidFill>
              <a:schemeClr val="bg1"/>
            </a:solid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800" b="1" dirty="0" smtClean="0">
                <a:solidFill>
                  <a:srgbClr val="FF0000"/>
                </a:solidFill>
                <a:ea typeface="黑体" panose="02010609060101010101" pitchFamily="49" charset="-122"/>
              </a:rPr>
              <a:t>三、预习检测</a:t>
            </a:r>
            <a:endParaRPr lang="zh-CN" altLang="en-US" sz="4800" b="1" dirty="0">
              <a:solidFill>
                <a:srgbClr val="FF0000"/>
              </a:solidFill>
              <a:ea typeface="黑体" panose="02010609060101010101" pitchFamily="49" charset="-122"/>
            </a:endParaRPr>
          </a:p>
        </p:txBody>
      </p:sp>
      <p:sp>
        <p:nvSpPr>
          <p:cNvPr id="3074" name="文本框 3077"/>
          <p:cNvSpPr txBox="1">
            <a:spLocks noChangeArrowheads="1"/>
          </p:cNvSpPr>
          <p:nvPr/>
        </p:nvSpPr>
        <p:spPr bwMode="auto">
          <a:xfrm>
            <a:off x="1631950" y="1052513"/>
            <a:ext cx="8497888"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认读字词</a:t>
            </a:r>
          </a:p>
          <a:p>
            <a:pPr fontAlgn="base">
              <a:spcBef>
                <a:spcPct val="50000"/>
              </a:spcBef>
              <a:spcAft>
                <a:spcPct val="0"/>
              </a:spcAft>
              <a:buFont typeface="Arial" panose="020B0604020202020204" pitchFamily="34" charset="0"/>
              <a:buNone/>
            </a:pPr>
            <a:r>
              <a:rPr lang="zh-CN" altLang="en-US" sz="3200" b="1" u="sng" dirty="0">
                <a:solidFill>
                  <a:prstClr val="black"/>
                </a:solidFill>
                <a:latin typeface="黑体" panose="02010609060101010101" pitchFamily="49" charset="-122"/>
                <a:ea typeface="黑体" panose="02010609060101010101" pitchFamily="49" charset="-122"/>
              </a:rPr>
              <a:t>渗</a:t>
            </a:r>
            <a:r>
              <a:rPr lang="zh-CN" altLang="en-US" sz="3200" b="1" dirty="0">
                <a:solidFill>
                  <a:prstClr val="black"/>
                </a:solidFill>
                <a:latin typeface="黑体" panose="02010609060101010101" pitchFamily="49" charset="-122"/>
                <a:ea typeface="黑体" panose="02010609060101010101" pitchFamily="49" charset="-122"/>
              </a:rPr>
              <a:t>透          仲</a:t>
            </a:r>
            <a:r>
              <a:rPr lang="zh-CN" altLang="en-US" sz="3200" b="1" u="sng" dirty="0">
                <a:solidFill>
                  <a:prstClr val="black"/>
                </a:solidFill>
                <a:latin typeface="黑体" panose="02010609060101010101" pitchFamily="49" charset="-122"/>
                <a:ea typeface="黑体" panose="02010609060101010101" pitchFamily="49" charset="-122"/>
              </a:rPr>
              <a:t>裁</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颁</a:t>
            </a:r>
            <a:r>
              <a:rPr lang="zh-CN" altLang="en-US" sz="3200" b="1" dirty="0">
                <a:solidFill>
                  <a:prstClr val="black"/>
                </a:solidFill>
                <a:latin typeface="黑体" panose="02010609060101010101" pitchFamily="49" charset="-122"/>
                <a:ea typeface="黑体" panose="02010609060101010101" pitchFamily="49" charset="-122"/>
              </a:rPr>
              <a:t>发    </a:t>
            </a:r>
          </a:p>
          <a:p>
            <a:pPr fontAlgn="base">
              <a:spcBef>
                <a:spcPct val="50000"/>
              </a:spcBef>
              <a:spcAft>
                <a:spcPct val="0"/>
              </a:spcAft>
              <a:buFont typeface="Arial" panose="020B0604020202020204" pitchFamily="34" charset="0"/>
              <a:buNone/>
            </a:pPr>
            <a:r>
              <a:rPr lang="zh-CN" altLang="en-US" sz="3200" b="1" dirty="0">
                <a:solidFill>
                  <a:prstClr val="black"/>
                </a:solidFill>
                <a:latin typeface="黑体" panose="02010609060101010101" pitchFamily="49" charset="-122"/>
                <a:ea typeface="黑体" panose="02010609060101010101" pitchFamily="49" charset="-122"/>
              </a:rPr>
              <a:t>遗</a:t>
            </a:r>
            <a:r>
              <a:rPr lang="zh-CN" altLang="en-US" sz="3200" b="1" u="sng" dirty="0">
                <a:solidFill>
                  <a:prstClr val="black"/>
                </a:solidFill>
                <a:latin typeface="黑体" panose="02010609060101010101" pitchFamily="49" charset="-122"/>
                <a:ea typeface="黑体" panose="02010609060101010101" pitchFamily="49" charset="-122"/>
              </a:rPr>
              <a:t>嘱</a:t>
            </a:r>
            <a:r>
              <a:rPr lang="zh-CN" altLang="en-US" sz="3200" b="1" dirty="0">
                <a:solidFill>
                  <a:prstClr val="black"/>
                </a:solidFill>
                <a:latin typeface="黑体" panose="02010609060101010101" pitchFamily="49" charset="-122"/>
                <a:ea typeface="黑体" panose="02010609060101010101" pitchFamily="49" charset="-122"/>
              </a:rPr>
              <a:t>          </a:t>
            </a:r>
            <a:r>
              <a:rPr lang="zh-CN" altLang="en-US" sz="3200" b="1" u="sng" dirty="0">
                <a:solidFill>
                  <a:prstClr val="black"/>
                </a:solidFill>
                <a:latin typeface="黑体" panose="02010609060101010101" pitchFamily="49" charset="-122"/>
                <a:ea typeface="黑体" panose="02010609060101010101" pitchFamily="49" charset="-122"/>
              </a:rPr>
              <a:t>卓</a:t>
            </a:r>
            <a:r>
              <a:rPr lang="zh-CN" altLang="en-US" sz="3200" b="1" dirty="0">
                <a:solidFill>
                  <a:prstClr val="black"/>
                </a:solidFill>
                <a:latin typeface="黑体" panose="02010609060101010101" pitchFamily="49" charset="-122"/>
                <a:ea typeface="黑体" panose="02010609060101010101" pitchFamily="49" charset="-122"/>
              </a:rPr>
              <a:t>有成就</a:t>
            </a:r>
          </a:p>
        </p:txBody>
      </p:sp>
      <p:sp>
        <p:nvSpPr>
          <p:cNvPr id="3080" name="文本框 3079"/>
          <p:cNvSpPr txBox="1">
            <a:spLocks noChangeArrowheads="1"/>
          </p:cNvSpPr>
          <p:nvPr/>
        </p:nvSpPr>
        <p:spPr bwMode="auto">
          <a:xfrm>
            <a:off x="2655888" y="1773239"/>
            <a:ext cx="72009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shèn          cái           bān</a:t>
            </a:r>
          </a:p>
        </p:txBody>
      </p:sp>
      <p:sp>
        <p:nvSpPr>
          <p:cNvPr id="3081" name="文本框 3080"/>
          <p:cNvSpPr txBox="1">
            <a:spLocks noChangeArrowheads="1"/>
          </p:cNvSpPr>
          <p:nvPr/>
        </p:nvSpPr>
        <p:spPr bwMode="auto">
          <a:xfrm>
            <a:off x="2640014" y="2492375"/>
            <a:ext cx="6264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3200" b="1">
                <a:solidFill>
                  <a:srgbClr val="FF0000"/>
                </a:solidFill>
                <a:latin typeface="黑体" panose="02010609060101010101" pitchFamily="49" charset="-122"/>
                <a:ea typeface="黑体" panose="02010609060101010101" pitchFamily="49" charset="-122"/>
              </a:rPr>
              <a:t>zhǔ               zhuó </a:t>
            </a:r>
          </a:p>
        </p:txBody>
      </p:sp>
      <p:sp>
        <p:nvSpPr>
          <p:cNvPr id="3082" name="文本框 3081"/>
          <p:cNvSpPr txBox="1">
            <a:spLocks noChangeArrowheads="1"/>
          </p:cNvSpPr>
          <p:nvPr/>
        </p:nvSpPr>
        <p:spPr bwMode="auto">
          <a:xfrm>
            <a:off x="1703388" y="3295650"/>
            <a:ext cx="8640762" cy="3506788"/>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新闻常识</a:t>
            </a: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1.</a:t>
            </a:r>
            <a:r>
              <a:rPr lang="zh-CN" altLang="en-US" sz="3200" b="1">
                <a:solidFill>
                  <a:prstClr val="black"/>
                </a:solidFill>
                <a:latin typeface="黑体" panose="02010609060101010101" pitchFamily="49" charset="-122"/>
                <a:ea typeface="黑体" panose="02010609060101010101" pitchFamily="49" charset="-122"/>
              </a:rPr>
              <a:t>新闻的六要素是：</a:t>
            </a: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a:p>
            <a:pPr fontAlgn="base">
              <a:spcBef>
                <a:spcPct val="50000"/>
              </a:spcBef>
              <a:spcAft>
                <a:spcPct val="0"/>
              </a:spcAft>
              <a:buFont typeface="Arial" panose="020B0604020202020204" pitchFamily="34" charset="0"/>
              <a:buNone/>
            </a:pPr>
            <a:r>
              <a:rPr lang="en-US" altLang="zh-CN" sz="3200" b="1">
                <a:solidFill>
                  <a:prstClr val="black"/>
                </a:solidFill>
                <a:latin typeface="黑体" panose="02010609060101010101" pitchFamily="49" charset="-122"/>
                <a:ea typeface="黑体" panose="02010609060101010101" pitchFamily="49" charset="-122"/>
              </a:rPr>
              <a:t>2.</a:t>
            </a:r>
            <a:r>
              <a:rPr lang="zh-CN" altLang="en-US" sz="3200" b="1">
                <a:solidFill>
                  <a:prstClr val="black"/>
                </a:solidFill>
                <a:latin typeface="黑体" panose="02010609060101010101" pitchFamily="49" charset="-122"/>
                <a:ea typeface="黑体" panose="02010609060101010101" pitchFamily="49" charset="-122"/>
              </a:rPr>
              <a:t>新闻的五部分是：</a:t>
            </a:r>
          </a:p>
          <a:p>
            <a:pPr fontAlgn="base">
              <a:spcBef>
                <a:spcPct val="50000"/>
              </a:spcBef>
              <a:spcAft>
                <a:spcPct val="0"/>
              </a:spcAft>
              <a:buFont typeface="Arial" panose="020B0604020202020204" pitchFamily="34" charset="0"/>
              <a:buNone/>
            </a:pPr>
            <a:endParaRPr lang="zh-CN" altLang="en-US" sz="3200" b="1">
              <a:solidFill>
                <a:prstClr val="black"/>
              </a:solidFill>
              <a:latin typeface="黑体" panose="02010609060101010101" pitchFamily="49" charset="-122"/>
              <a:ea typeface="黑体" panose="02010609060101010101" pitchFamily="49" charset="-122"/>
            </a:endParaRPr>
          </a:p>
        </p:txBody>
      </p:sp>
      <p:sp>
        <p:nvSpPr>
          <p:cNvPr id="3083" name="文本框 3082"/>
          <p:cNvSpPr txBox="1">
            <a:spLocks noChangeArrowheads="1"/>
          </p:cNvSpPr>
          <p:nvPr/>
        </p:nvSpPr>
        <p:spPr bwMode="auto">
          <a:xfrm>
            <a:off x="2951164" y="4497388"/>
            <a:ext cx="62642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时间、地点、人物、事情的起因、经过、结果</a:t>
            </a:r>
          </a:p>
        </p:txBody>
      </p:sp>
      <p:sp>
        <p:nvSpPr>
          <p:cNvPr id="3084" name="文本框 3083"/>
          <p:cNvSpPr txBox="1">
            <a:spLocks noChangeArrowheads="1"/>
          </p:cNvSpPr>
          <p:nvPr/>
        </p:nvSpPr>
        <p:spPr bwMode="auto">
          <a:xfrm>
            <a:off x="3073401" y="6092825"/>
            <a:ext cx="65516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3200" b="1">
                <a:solidFill>
                  <a:srgbClr val="FF0000"/>
                </a:solidFill>
                <a:latin typeface="黑体" panose="02010609060101010101" pitchFamily="49" charset="-122"/>
                <a:ea typeface="黑体" panose="02010609060101010101" pitchFamily="49" charset="-122"/>
              </a:rPr>
              <a:t>标题、导语、主体、背景、结语</a:t>
            </a:r>
          </a:p>
        </p:txBody>
      </p:sp>
    </p:spTree>
    <p:extLst>
      <p:ext uri="{BB962C8B-B14F-4D97-AF65-F5344CB8AC3E}">
        <p14:creationId xmlns:p14="http://schemas.microsoft.com/office/powerpoint/2010/main" val="40230403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080"/>
                                        </p:tgtEl>
                                        <p:attrNameLst>
                                          <p:attrName>style.visibility</p:attrName>
                                        </p:attrNameLst>
                                      </p:cBhvr>
                                      <p:to>
                                        <p:strVal val="visible"/>
                                      </p:to>
                                    </p:set>
                                    <p:anim calcmode="lin" valueType="num">
                                      <p:cBhvr>
                                        <p:cTn id="7" dur="500" fill="hold"/>
                                        <p:tgtEl>
                                          <p:spTgt spid="3080"/>
                                        </p:tgtEl>
                                        <p:attrNameLst>
                                          <p:attrName>ppt_w</p:attrName>
                                        </p:attrNameLst>
                                      </p:cBhvr>
                                      <p:tavLst>
                                        <p:tav tm="0">
                                          <p:val>
                                            <p:fltVal val="0"/>
                                          </p:val>
                                        </p:tav>
                                        <p:tav tm="100000">
                                          <p:val>
                                            <p:strVal val="#ppt_w"/>
                                          </p:val>
                                        </p:tav>
                                      </p:tavLst>
                                    </p:anim>
                                    <p:anim calcmode="lin" valueType="num">
                                      <p:cBhvr>
                                        <p:cTn id="8" dur="500" fill="hold"/>
                                        <p:tgtEl>
                                          <p:spTgt spid="3080"/>
                                        </p:tgtEl>
                                        <p:attrNameLst>
                                          <p:attrName>ppt_h</p:attrName>
                                        </p:attrNameLst>
                                      </p:cBhvr>
                                      <p:tavLst>
                                        <p:tav tm="0">
                                          <p:val>
                                            <p:fltVal val="0"/>
                                          </p:val>
                                        </p:tav>
                                        <p:tav tm="100000">
                                          <p:val>
                                            <p:strVal val="#ppt_h"/>
                                          </p:val>
                                        </p:tav>
                                      </p:tavLst>
                                    </p:anim>
                                    <p:anim calcmode="lin" valueType="num">
                                      <p:cBhvr>
                                        <p:cTn id="9" dur="500" fill="hold"/>
                                        <p:tgtEl>
                                          <p:spTgt spid="3080"/>
                                        </p:tgtEl>
                                        <p:attrNameLst>
                                          <p:attrName>style.rotation</p:attrName>
                                        </p:attrNameLst>
                                      </p:cBhvr>
                                      <p:tavLst>
                                        <p:tav tm="0">
                                          <p:val>
                                            <p:fltVal val="360"/>
                                          </p:val>
                                        </p:tav>
                                        <p:tav tm="100000">
                                          <p:val>
                                            <p:fltVal val="0"/>
                                          </p:val>
                                        </p:tav>
                                      </p:tavLst>
                                    </p:anim>
                                    <p:animEffect transition="in" filter="fade">
                                      <p:cBhvr>
                                        <p:cTn id="10" dur="500"/>
                                        <p:tgtEl>
                                          <p:spTgt spid="308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081"/>
                                        </p:tgtEl>
                                        <p:attrNameLst>
                                          <p:attrName>style.visibility</p:attrName>
                                        </p:attrNameLst>
                                      </p:cBhvr>
                                      <p:to>
                                        <p:strVal val="visible"/>
                                      </p:to>
                                    </p:set>
                                    <p:anim calcmode="lin" valueType="num">
                                      <p:cBhvr>
                                        <p:cTn id="15" dur="500" fill="hold"/>
                                        <p:tgtEl>
                                          <p:spTgt spid="3081"/>
                                        </p:tgtEl>
                                        <p:attrNameLst>
                                          <p:attrName>ppt_w</p:attrName>
                                        </p:attrNameLst>
                                      </p:cBhvr>
                                      <p:tavLst>
                                        <p:tav tm="0">
                                          <p:val>
                                            <p:fltVal val="0"/>
                                          </p:val>
                                        </p:tav>
                                        <p:tav tm="100000">
                                          <p:val>
                                            <p:strVal val="#ppt_w"/>
                                          </p:val>
                                        </p:tav>
                                      </p:tavLst>
                                    </p:anim>
                                    <p:anim calcmode="lin" valueType="num">
                                      <p:cBhvr>
                                        <p:cTn id="16" dur="500" fill="hold"/>
                                        <p:tgtEl>
                                          <p:spTgt spid="3081"/>
                                        </p:tgtEl>
                                        <p:attrNameLst>
                                          <p:attrName>ppt_h</p:attrName>
                                        </p:attrNameLst>
                                      </p:cBhvr>
                                      <p:tavLst>
                                        <p:tav tm="0">
                                          <p:val>
                                            <p:fltVal val="0"/>
                                          </p:val>
                                        </p:tav>
                                        <p:tav tm="100000">
                                          <p:val>
                                            <p:strVal val="#ppt_h"/>
                                          </p:val>
                                        </p:tav>
                                      </p:tavLst>
                                    </p:anim>
                                    <p:anim calcmode="lin" valueType="num">
                                      <p:cBhvr>
                                        <p:cTn id="17" dur="500" fill="hold"/>
                                        <p:tgtEl>
                                          <p:spTgt spid="3081"/>
                                        </p:tgtEl>
                                        <p:attrNameLst>
                                          <p:attrName>style.rotation</p:attrName>
                                        </p:attrNameLst>
                                      </p:cBhvr>
                                      <p:tavLst>
                                        <p:tav tm="0">
                                          <p:val>
                                            <p:fltVal val="360"/>
                                          </p:val>
                                        </p:tav>
                                        <p:tav tm="100000">
                                          <p:val>
                                            <p:fltVal val="0"/>
                                          </p:val>
                                        </p:tav>
                                      </p:tavLst>
                                    </p:anim>
                                    <p:animEffect transition="in" filter="fade">
                                      <p:cBhvr>
                                        <p:cTn id="18" dur="500"/>
                                        <p:tgtEl>
                                          <p:spTgt spid="308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082"/>
                                        </p:tgtEl>
                                        <p:attrNameLst>
                                          <p:attrName>style.visibility</p:attrName>
                                        </p:attrNameLst>
                                      </p:cBhvr>
                                      <p:to>
                                        <p:strVal val="visible"/>
                                      </p:to>
                                    </p:set>
                                    <p:animEffect transition="in" filter="blinds(horizontal)">
                                      <p:cBhvr>
                                        <p:cTn id="23" dur="500"/>
                                        <p:tgtEl>
                                          <p:spTgt spid="308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3083"/>
                                        </p:tgtEl>
                                        <p:attrNameLst>
                                          <p:attrName>style.visibility</p:attrName>
                                        </p:attrNameLst>
                                      </p:cBhvr>
                                      <p:to>
                                        <p:strVal val="visible"/>
                                      </p:to>
                                    </p:set>
                                    <p:anim calcmode="lin" valueType="num">
                                      <p:cBhvr>
                                        <p:cTn id="28" dur="500" fill="hold"/>
                                        <p:tgtEl>
                                          <p:spTgt spid="3083"/>
                                        </p:tgtEl>
                                        <p:attrNameLst>
                                          <p:attrName>ppt_w</p:attrName>
                                        </p:attrNameLst>
                                      </p:cBhvr>
                                      <p:tavLst>
                                        <p:tav tm="0">
                                          <p:val>
                                            <p:fltVal val="0"/>
                                          </p:val>
                                        </p:tav>
                                        <p:tav tm="100000">
                                          <p:val>
                                            <p:strVal val="#ppt_w"/>
                                          </p:val>
                                        </p:tav>
                                      </p:tavLst>
                                    </p:anim>
                                    <p:anim calcmode="lin" valueType="num">
                                      <p:cBhvr>
                                        <p:cTn id="29" dur="500" fill="hold"/>
                                        <p:tgtEl>
                                          <p:spTgt spid="3083"/>
                                        </p:tgtEl>
                                        <p:attrNameLst>
                                          <p:attrName>ppt_h</p:attrName>
                                        </p:attrNameLst>
                                      </p:cBhvr>
                                      <p:tavLst>
                                        <p:tav tm="0">
                                          <p:val>
                                            <p:fltVal val="0"/>
                                          </p:val>
                                        </p:tav>
                                        <p:tav tm="100000">
                                          <p:val>
                                            <p:strVal val="#ppt_h"/>
                                          </p:val>
                                        </p:tav>
                                      </p:tavLst>
                                    </p:anim>
                                    <p:anim calcmode="lin" valueType="num">
                                      <p:cBhvr>
                                        <p:cTn id="30" dur="500" fill="hold"/>
                                        <p:tgtEl>
                                          <p:spTgt spid="3083"/>
                                        </p:tgtEl>
                                        <p:attrNameLst>
                                          <p:attrName>style.rotation</p:attrName>
                                        </p:attrNameLst>
                                      </p:cBhvr>
                                      <p:tavLst>
                                        <p:tav tm="0">
                                          <p:val>
                                            <p:fltVal val="360"/>
                                          </p:val>
                                        </p:tav>
                                        <p:tav tm="100000">
                                          <p:val>
                                            <p:fltVal val="0"/>
                                          </p:val>
                                        </p:tav>
                                      </p:tavLst>
                                    </p:anim>
                                    <p:animEffect transition="in" filter="fade">
                                      <p:cBhvr>
                                        <p:cTn id="31" dur="500"/>
                                        <p:tgtEl>
                                          <p:spTgt spid="308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9" presetClass="entr" presetSubtype="0" decel="100000" fill="hold" grpId="0" nodeType="clickEffect">
                                  <p:stCondLst>
                                    <p:cond delay="0"/>
                                  </p:stCondLst>
                                  <p:childTnLst>
                                    <p:set>
                                      <p:cBhvr>
                                        <p:cTn id="35" dur="1" fill="hold">
                                          <p:stCondLst>
                                            <p:cond delay="0"/>
                                          </p:stCondLst>
                                        </p:cTn>
                                        <p:tgtEl>
                                          <p:spTgt spid="3084"/>
                                        </p:tgtEl>
                                        <p:attrNameLst>
                                          <p:attrName>style.visibility</p:attrName>
                                        </p:attrNameLst>
                                      </p:cBhvr>
                                      <p:to>
                                        <p:strVal val="visible"/>
                                      </p:to>
                                    </p:set>
                                    <p:anim calcmode="lin" valueType="num">
                                      <p:cBhvr>
                                        <p:cTn id="36" dur="500" fill="hold"/>
                                        <p:tgtEl>
                                          <p:spTgt spid="3084"/>
                                        </p:tgtEl>
                                        <p:attrNameLst>
                                          <p:attrName>ppt_w</p:attrName>
                                        </p:attrNameLst>
                                      </p:cBhvr>
                                      <p:tavLst>
                                        <p:tav tm="0">
                                          <p:val>
                                            <p:fltVal val="0"/>
                                          </p:val>
                                        </p:tav>
                                        <p:tav tm="100000">
                                          <p:val>
                                            <p:strVal val="#ppt_w"/>
                                          </p:val>
                                        </p:tav>
                                      </p:tavLst>
                                    </p:anim>
                                    <p:anim calcmode="lin" valueType="num">
                                      <p:cBhvr>
                                        <p:cTn id="37" dur="500" fill="hold"/>
                                        <p:tgtEl>
                                          <p:spTgt spid="3084"/>
                                        </p:tgtEl>
                                        <p:attrNameLst>
                                          <p:attrName>ppt_h</p:attrName>
                                        </p:attrNameLst>
                                      </p:cBhvr>
                                      <p:tavLst>
                                        <p:tav tm="0">
                                          <p:val>
                                            <p:fltVal val="0"/>
                                          </p:val>
                                        </p:tav>
                                        <p:tav tm="100000">
                                          <p:val>
                                            <p:strVal val="#ppt_h"/>
                                          </p:val>
                                        </p:tav>
                                      </p:tavLst>
                                    </p:anim>
                                    <p:anim calcmode="lin" valueType="num">
                                      <p:cBhvr>
                                        <p:cTn id="38" dur="500" fill="hold"/>
                                        <p:tgtEl>
                                          <p:spTgt spid="3084"/>
                                        </p:tgtEl>
                                        <p:attrNameLst>
                                          <p:attrName>style.rotation</p:attrName>
                                        </p:attrNameLst>
                                      </p:cBhvr>
                                      <p:tavLst>
                                        <p:tav tm="0">
                                          <p:val>
                                            <p:fltVal val="360"/>
                                          </p:val>
                                        </p:tav>
                                        <p:tav tm="100000">
                                          <p:val>
                                            <p:fltVal val="0"/>
                                          </p:val>
                                        </p:tav>
                                      </p:tavLst>
                                    </p:anim>
                                    <p:animEffect transition="in" filter="fade">
                                      <p:cBhvr>
                                        <p:cTn id="39" dur="500"/>
                                        <p:tgtEl>
                                          <p:spTgt spid="30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0" grpId="0"/>
      <p:bldP spid="3081" grpId="0"/>
      <p:bldP spid="3082" grpId="0" bldLvl="0" animBg="1"/>
      <p:bldP spid="3083" grpId="0"/>
      <p:bldP spid="30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文本框 7172"/>
          <p:cNvSpPr txBox="1">
            <a:spLocks noChangeArrowheads="1"/>
          </p:cNvSpPr>
          <p:nvPr/>
        </p:nvSpPr>
        <p:spPr bwMode="auto">
          <a:xfrm>
            <a:off x="407988" y="119577"/>
            <a:ext cx="5759450" cy="923330"/>
          </a:xfrm>
          <a:prstGeom prst="rect">
            <a:avLst/>
          </a:prstGeom>
          <a:solidFill>
            <a:schemeClr val="accent2">
              <a:alpha val="50000"/>
            </a:schemeClr>
          </a:solidFill>
          <a:ln w="76200" cmpd="tri">
            <a:solidFill>
              <a:schemeClr val="bg1"/>
            </a:solidFill>
            <a:miter lim="800000"/>
            <a:headEnd/>
            <a:tailEnd/>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5400" b="1">
                <a:solidFill>
                  <a:prstClr val="black"/>
                </a:solidFill>
                <a:ea typeface="黑体" panose="02010609060101010101" pitchFamily="49" charset="-122"/>
              </a:rPr>
              <a:t>重点解读</a:t>
            </a:r>
          </a:p>
        </p:txBody>
      </p:sp>
      <p:sp>
        <p:nvSpPr>
          <p:cNvPr id="4098" name="文本框 7173"/>
          <p:cNvSpPr txBox="1">
            <a:spLocks noChangeArrowheads="1"/>
          </p:cNvSpPr>
          <p:nvPr/>
        </p:nvSpPr>
        <p:spPr bwMode="auto">
          <a:xfrm>
            <a:off x="407988" y="1398252"/>
            <a:ext cx="10539054" cy="4093428"/>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000" b="1" dirty="0">
                <a:solidFill>
                  <a:srgbClr val="0000CC"/>
                </a:solidFill>
                <a:latin typeface="黑体" panose="02010609060101010101" pitchFamily="49" charset="-122"/>
                <a:ea typeface="黑体" panose="02010609060101010101" pitchFamily="49" charset="-122"/>
              </a:rPr>
              <a:t>主题解说</a:t>
            </a:r>
          </a:p>
          <a:p>
            <a:pPr fontAlgn="base">
              <a:spcBef>
                <a:spcPct val="50000"/>
              </a:spcBef>
              <a:spcAft>
                <a:spcPct val="0"/>
              </a:spcAft>
              <a:buFont typeface="Arial" panose="020B0604020202020204" pitchFamily="34" charset="0"/>
              <a:buNone/>
            </a:pPr>
            <a:r>
              <a:rPr lang="zh-CN" altLang="en-US" sz="4000" b="1">
                <a:solidFill>
                  <a:srgbClr val="0000CC"/>
                </a:solidFill>
                <a:latin typeface="黑体" panose="02010609060101010101" pitchFamily="49" charset="-122"/>
                <a:ea typeface="黑体" panose="02010609060101010101" pitchFamily="49" charset="-122"/>
              </a:rPr>
              <a:t> </a:t>
            </a:r>
            <a:r>
              <a:rPr lang="zh-CN" altLang="en-US" sz="4000" b="1" smtClean="0">
                <a:solidFill>
                  <a:srgbClr val="0000CC"/>
                </a:solidFill>
                <a:latin typeface="黑体" panose="02010609060101010101" pitchFamily="49" charset="-122"/>
                <a:ea typeface="黑体" panose="02010609060101010101" pitchFamily="49" charset="-122"/>
              </a:rPr>
              <a:t>   《首届诺贝尔奖颁发》</a:t>
            </a:r>
            <a:r>
              <a:rPr lang="zh-CN" altLang="en-US" sz="4000" b="1" dirty="0">
                <a:solidFill>
                  <a:srgbClr val="0000CC"/>
                </a:solidFill>
                <a:latin typeface="黑体" panose="02010609060101010101" pitchFamily="49" charset="-122"/>
                <a:ea typeface="黑体" panose="02010609060101010101" pitchFamily="49" charset="-122"/>
              </a:rPr>
              <a:t>报道了</a:t>
            </a:r>
            <a:r>
              <a:rPr lang="en-US" altLang="zh-CN" sz="4000" b="1" dirty="0">
                <a:solidFill>
                  <a:srgbClr val="0000CC"/>
                </a:solidFill>
                <a:latin typeface="黑体" panose="02010609060101010101" pitchFamily="49" charset="-122"/>
                <a:ea typeface="黑体" panose="02010609060101010101" pitchFamily="49" charset="-122"/>
              </a:rPr>
              <a:t>1901</a:t>
            </a:r>
            <a:r>
              <a:rPr lang="zh-CN" altLang="en-US" sz="4000" b="1" dirty="0">
                <a:solidFill>
                  <a:srgbClr val="0000CC"/>
                </a:solidFill>
                <a:latin typeface="黑体" panose="02010609060101010101" pitchFamily="49" charset="-122"/>
                <a:ea typeface="黑体" panose="02010609060101010101" pitchFamily="49" charset="-122"/>
              </a:rPr>
              <a:t>年首届诺贝奖颁发情况，新闻一一介绍了首届获奖者的情况及颁奖机构、时间、地点，也补充交代了诺贝尔奖的由来及资金管理权和评奖权分离的情况</a:t>
            </a:r>
            <a:r>
              <a:rPr lang="zh-CN" altLang="en-US" sz="4000" b="1" dirty="0" smtClean="0">
                <a:solidFill>
                  <a:srgbClr val="0000CC"/>
                </a:solidFill>
                <a:latin typeface="黑体" panose="02010609060101010101" pitchFamily="49" charset="-122"/>
                <a:ea typeface="黑体" panose="02010609060101010101" pitchFamily="49" charset="-122"/>
              </a:rPr>
              <a:t>。</a:t>
            </a:r>
            <a:endParaRPr lang="zh-CN" altLang="en-US" sz="4000" b="1" dirty="0">
              <a:solidFill>
                <a:srgbClr val="0000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294126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文本框 2053"/>
          <p:cNvSpPr txBox="1">
            <a:spLocks noChangeArrowheads="1"/>
          </p:cNvSpPr>
          <p:nvPr/>
        </p:nvSpPr>
        <p:spPr bwMode="auto">
          <a:xfrm>
            <a:off x="214312" y="283335"/>
            <a:ext cx="9509237" cy="707886"/>
          </a:xfrm>
          <a:prstGeom prst="rect">
            <a:avLst/>
          </a:prstGeom>
          <a:solidFill>
            <a:schemeClr val="accent2">
              <a:alpha val="50000"/>
            </a:schemeClr>
          </a:solidFill>
          <a:ln w="76200" cmpd="tri">
            <a:solidFill>
              <a:schemeClr val="bg1"/>
            </a:solid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4000" b="1" dirty="0" smtClean="0">
                <a:solidFill>
                  <a:prstClr val="black"/>
                </a:solidFill>
              </a:rPr>
              <a:t>新闻</a:t>
            </a:r>
            <a:r>
              <a:rPr lang="zh-CN" altLang="en-US" sz="4000" b="1" dirty="0">
                <a:solidFill>
                  <a:prstClr val="black"/>
                </a:solidFill>
              </a:rPr>
              <a:t>六</a:t>
            </a:r>
            <a:r>
              <a:rPr lang="zh-CN" altLang="en-US" sz="4000" b="1" dirty="0" smtClean="0">
                <a:solidFill>
                  <a:prstClr val="black"/>
                </a:solidFill>
              </a:rPr>
              <a:t>要素：读新闻，找出相应的语句</a:t>
            </a:r>
            <a:endParaRPr lang="zh-CN" altLang="en-US" sz="4000" b="1" dirty="0">
              <a:solidFill>
                <a:prstClr val="black"/>
              </a:solidFill>
            </a:endParaRPr>
          </a:p>
        </p:txBody>
      </p:sp>
      <p:sp>
        <p:nvSpPr>
          <p:cNvPr id="5122" name="文本框 2057"/>
          <p:cNvSpPr txBox="1">
            <a:spLocks noChangeArrowheads="1"/>
          </p:cNvSpPr>
          <p:nvPr/>
        </p:nvSpPr>
        <p:spPr bwMode="auto">
          <a:xfrm>
            <a:off x="1524001" y="1700214"/>
            <a:ext cx="1116013"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时间</a:t>
            </a: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地点</a:t>
            </a: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人物</a:t>
            </a: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起因</a:t>
            </a: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经过</a:t>
            </a:r>
          </a:p>
          <a:p>
            <a:pPr fontAlgn="base">
              <a:lnSpc>
                <a:spcPct val="115000"/>
              </a:lnSpc>
              <a:spcBef>
                <a:spcPct val="50000"/>
              </a:spcBef>
              <a:spcAft>
                <a:spcPct val="0"/>
              </a:spcAft>
              <a:buFont typeface="Arial" panose="020B0604020202020204" pitchFamily="34" charset="0"/>
              <a:buNone/>
            </a:pPr>
            <a:r>
              <a:rPr lang="zh-CN" altLang="en-US" sz="3200" b="1">
                <a:solidFill>
                  <a:prstClr val="black"/>
                </a:solidFill>
                <a:latin typeface="黑体" panose="02010609060101010101" pitchFamily="49" charset="-122"/>
                <a:ea typeface="黑体" panose="02010609060101010101" pitchFamily="49" charset="-122"/>
              </a:rPr>
              <a:t>结果</a:t>
            </a:r>
          </a:p>
        </p:txBody>
      </p:sp>
      <p:sp>
        <p:nvSpPr>
          <p:cNvPr id="5123" name="文本框 2059"/>
          <p:cNvSpPr txBox="1">
            <a:spLocks noChangeArrowheads="1"/>
          </p:cNvSpPr>
          <p:nvPr/>
        </p:nvSpPr>
        <p:spPr bwMode="auto">
          <a:xfrm>
            <a:off x="2424114" y="1196976"/>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p>
        </p:txBody>
      </p:sp>
      <p:sp>
        <p:nvSpPr>
          <p:cNvPr id="5125" name="直接连接符 2061"/>
          <p:cNvSpPr>
            <a:spLocks noChangeShapeType="1"/>
          </p:cNvSpPr>
          <p:nvPr/>
        </p:nvSpPr>
        <p:spPr bwMode="auto">
          <a:xfrm>
            <a:off x="6167438" y="1700214"/>
            <a:ext cx="0" cy="4897437"/>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2063" name="文本框 2062"/>
          <p:cNvSpPr txBox="1">
            <a:spLocks noChangeArrowheads="1"/>
          </p:cNvSpPr>
          <p:nvPr/>
        </p:nvSpPr>
        <p:spPr bwMode="auto">
          <a:xfrm>
            <a:off x="2640014" y="1757363"/>
            <a:ext cx="30003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en-US" altLang="zh-CN" sz="2800" b="1">
                <a:solidFill>
                  <a:srgbClr val="FF0000"/>
                </a:solidFill>
                <a:latin typeface="黑体" panose="02010609060101010101" pitchFamily="49" charset="-122"/>
                <a:ea typeface="黑体" panose="02010609060101010101" pitchFamily="49" charset="-122"/>
              </a:rPr>
              <a:t>1901</a:t>
            </a:r>
            <a:r>
              <a:rPr lang="zh-CN" altLang="en-US" sz="2800" b="1">
                <a:solidFill>
                  <a:srgbClr val="FF0000"/>
                </a:solidFill>
                <a:latin typeface="黑体" panose="02010609060101010101" pitchFamily="49" charset="-122"/>
                <a:ea typeface="黑体" panose="02010609060101010101" pitchFamily="49" charset="-122"/>
              </a:rPr>
              <a:t>年</a:t>
            </a:r>
            <a:r>
              <a:rPr lang="en-US" altLang="zh-CN" sz="2800" b="1">
                <a:solidFill>
                  <a:srgbClr val="FF0000"/>
                </a:solidFill>
                <a:latin typeface="黑体" panose="02010609060101010101" pitchFamily="49" charset="-122"/>
                <a:ea typeface="黑体" panose="02010609060101010101" pitchFamily="49" charset="-122"/>
              </a:rPr>
              <a:t>12</a:t>
            </a:r>
            <a:r>
              <a:rPr lang="zh-CN" altLang="en-US" sz="2800" b="1">
                <a:solidFill>
                  <a:srgbClr val="FF0000"/>
                </a:solidFill>
                <a:latin typeface="黑体" panose="02010609060101010101" pitchFamily="49" charset="-122"/>
                <a:ea typeface="黑体" panose="02010609060101010101" pitchFamily="49" charset="-122"/>
              </a:rPr>
              <a:t>月</a:t>
            </a:r>
            <a:r>
              <a:rPr lang="en-US" altLang="zh-CN" sz="2800" b="1">
                <a:solidFill>
                  <a:srgbClr val="FF0000"/>
                </a:solidFill>
                <a:latin typeface="黑体" panose="02010609060101010101" pitchFamily="49" charset="-122"/>
                <a:ea typeface="黑体" panose="02010609060101010101" pitchFamily="49" charset="-122"/>
              </a:rPr>
              <a:t>10</a:t>
            </a:r>
            <a:r>
              <a:rPr lang="zh-CN" altLang="en-US" sz="2800" b="1">
                <a:solidFill>
                  <a:srgbClr val="FF0000"/>
                </a:solidFill>
                <a:latin typeface="黑体" panose="02010609060101010101" pitchFamily="49" charset="-122"/>
                <a:ea typeface="黑体" panose="02010609060101010101" pitchFamily="49" charset="-122"/>
              </a:rPr>
              <a:t>日</a:t>
            </a:r>
          </a:p>
        </p:txBody>
      </p:sp>
      <p:sp>
        <p:nvSpPr>
          <p:cNvPr id="2064" name="文本框 2063"/>
          <p:cNvSpPr txBox="1">
            <a:spLocks noChangeArrowheads="1"/>
          </p:cNvSpPr>
          <p:nvPr/>
        </p:nvSpPr>
        <p:spPr bwMode="auto">
          <a:xfrm>
            <a:off x="2566988" y="2420939"/>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瑞典的斯德哥尔摩和挪威的奥斯陆</a:t>
            </a:r>
            <a:r>
              <a:rPr lang="zh-CN" altLang="en-US" sz="1600">
                <a:solidFill>
                  <a:srgbClr val="FF0000"/>
                </a:solidFill>
              </a:rPr>
              <a:t> </a:t>
            </a:r>
          </a:p>
        </p:txBody>
      </p:sp>
      <p:sp>
        <p:nvSpPr>
          <p:cNvPr id="2065" name="文本框 2064"/>
          <p:cNvSpPr txBox="1">
            <a:spLocks noChangeArrowheads="1"/>
          </p:cNvSpPr>
          <p:nvPr/>
        </p:nvSpPr>
        <p:spPr bwMode="auto">
          <a:xfrm>
            <a:off x="2589213" y="3357563"/>
            <a:ext cx="33845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六位</a:t>
            </a:r>
            <a:r>
              <a:rPr lang="en-US" altLang="zh-CN" sz="2800" b="1">
                <a:solidFill>
                  <a:srgbClr val="FF0000"/>
                </a:solidFill>
                <a:latin typeface="黑体" panose="02010609060101010101" pitchFamily="49" charset="-122"/>
                <a:ea typeface="黑体" panose="02010609060101010101" pitchFamily="49" charset="-122"/>
              </a:rPr>
              <a:t>……</a:t>
            </a:r>
          </a:p>
        </p:txBody>
      </p:sp>
      <p:sp>
        <p:nvSpPr>
          <p:cNvPr id="2066" name="文本框 2065"/>
          <p:cNvSpPr txBox="1">
            <a:spLocks noChangeArrowheads="1"/>
          </p:cNvSpPr>
          <p:nvPr/>
        </p:nvSpPr>
        <p:spPr bwMode="auto">
          <a:xfrm>
            <a:off x="2495550" y="4076701"/>
            <a:ext cx="33845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400" b="1">
                <a:solidFill>
                  <a:srgbClr val="FF0000"/>
                </a:solidFill>
                <a:latin typeface="黑体" panose="02010609060101010101" pitchFamily="49" charset="-122"/>
                <a:ea typeface="黑体" panose="02010609060101010101" pitchFamily="49" charset="-122"/>
              </a:rPr>
              <a:t>诺贝尔发明炸药获巨款设立奖金</a:t>
            </a:r>
          </a:p>
        </p:txBody>
      </p:sp>
      <p:sp>
        <p:nvSpPr>
          <p:cNvPr id="2067" name="文本框 2066"/>
          <p:cNvSpPr txBox="1">
            <a:spLocks noChangeArrowheads="1"/>
          </p:cNvSpPr>
          <p:nvPr/>
        </p:nvSpPr>
        <p:spPr bwMode="auto">
          <a:xfrm>
            <a:off x="2566988" y="503555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a:solidFill>
                  <a:srgbClr val="FF0000"/>
                </a:solidFill>
                <a:latin typeface="黑体" panose="02010609060101010101" pitchFamily="49" charset="-122"/>
                <a:ea typeface="黑体" panose="02010609060101010101" pitchFamily="49" charset="-122"/>
              </a:rPr>
              <a:t>评选六位</a:t>
            </a:r>
            <a:r>
              <a:rPr lang="en-US" altLang="zh-CN" sz="2800" b="1" dirty="0">
                <a:solidFill>
                  <a:srgbClr val="FF0000"/>
                </a:solidFill>
                <a:latin typeface="黑体" panose="02010609060101010101" pitchFamily="49" charset="-122"/>
                <a:ea typeface="黑体" panose="02010609060101010101" pitchFamily="49" charset="-122"/>
              </a:rPr>
              <a:t>……</a:t>
            </a:r>
          </a:p>
        </p:txBody>
      </p:sp>
      <p:sp>
        <p:nvSpPr>
          <p:cNvPr id="2068" name="文本框 2067"/>
          <p:cNvSpPr txBox="1">
            <a:spLocks noChangeArrowheads="1"/>
          </p:cNvSpPr>
          <p:nvPr/>
        </p:nvSpPr>
        <p:spPr bwMode="auto">
          <a:xfrm>
            <a:off x="2589213" y="5816601"/>
            <a:ext cx="33845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a:solidFill>
                  <a:srgbClr val="FF0000"/>
                </a:solidFill>
                <a:latin typeface="黑体" panose="02010609060101010101" pitchFamily="49" charset="-122"/>
                <a:ea typeface="黑体" panose="02010609060101010101" pitchFamily="49" charset="-122"/>
              </a:rPr>
              <a:t>即日起</a:t>
            </a:r>
            <a:r>
              <a:rPr lang="en-US" altLang="zh-CN" sz="2800" b="1">
                <a:solidFill>
                  <a:srgbClr val="FF0000"/>
                </a:solidFill>
                <a:latin typeface="黑体" panose="02010609060101010101" pitchFamily="49" charset="-122"/>
                <a:ea typeface="黑体" panose="02010609060101010101" pitchFamily="49" charset="-122"/>
              </a:rPr>
              <a:t>……</a:t>
            </a:r>
          </a:p>
        </p:txBody>
      </p:sp>
    </p:spTree>
    <p:extLst>
      <p:ext uri="{BB962C8B-B14F-4D97-AF65-F5344CB8AC3E}">
        <p14:creationId xmlns:p14="http://schemas.microsoft.com/office/powerpoint/2010/main" val="6804102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063"/>
                                        </p:tgtEl>
                                        <p:attrNameLst>
                                          <p:attrName>style.visibility</p:attrName>
                                        </p:attrNameLst>
                                      </p:cBhvr>
                                      <p:to>
                                        <p:strVal val="visible"/>
                                      </p:to>
                                    </p:set>
                                    <p:anim calcmode="lin" valueType="num">
                                      <p:cBhvr>
                                        <p:cTn id="7" dur="500" fill="hold"/>
                                        <p:tgtEl>
                                          <p:spTgt spid="2063"/>
                                        </p:tgtEl>
                                        <p:attrNameLst>
                                          <p:attrName>ppt_w</p:attrName>
                                        </p:attrNameLst>
                                      </p:cBhvr>
                                      <p:tavLst>
                                        <p:tav tm="0">
                                          <p:val>
                                            <p:fltVal val="0"/>
                                          </p:val>
                                        </p:tav>
                                        <p:tav tm="100000">
                                          <p:val>
                                            <p:strVal val="#ppt_w"/>
                                          </p:val>
                                        </p:tav>
                                      </p:tavLst>
                                    </p:anim>
                                    <p:anim calcmode="lin" valueType="num">
                                      <p:cBhvr>
                                        <p:cTn id="8" dur="500" fill="hold"/>
                                        <p:tgtEl>
                                          <p:spTgt spid="2063"/>
                                        </p:tgtEl>
                                        <p:attrNameLst>
                                          <p:attrName>ppt_h</p:attrName>
                                        </p:attrNameLst>
                                      </p:cBhvr>
                                      <p:tavLst>
                                        <p:tav tm="0">
                                          <p:val>
                                            <p:fltVal val="0"/>
                                          </p:val>
                                        </p:tav>
                                        <p:tav tm="100000">
                                          <p:val>
                                            <p:strVal val="#ppt_h"/>
                                          </p:val>
                                        </p:tav>
                                      </p:tavLst>
                                    </p:anim>
                                    <p:anim calcmode="lin" valueType="num">
                                      <p:cBhvr>
                                        <p:cTn id="9" dur="500" fill="hold"/>
                                        <p:tgtEl>
                                          <p:spTgt spid="2063"/>
                                        </p:tgtEl>
                                        <p:attrNameLst>
                                          <p:attrName>style.rotation</p:attrName>
                                        </p:attrNameLst>
                                      </p:cBhvr>
                                      <p:tavLst>
                                        <p:tav tm="0">
                                          <p:val>
                                            <p:fltVal val="360"/>
                                          </p:val>
                                        </p:tav>
                                        <p:tav tm="100000">
                                          <p:val>
                                            <p:fltVal val="0"/>
                                          </p:val>
                                        </p:tav>
                                      </p:tavLst>
                                    </p:anim>
                                    <p:animEffect transition="in" filter="fade">
                                      <p:cBhvr>
                                        <p:cTn id="10" dur="500"/>
                                        <p:tgtEl>
                                          <p:spTgt spid="206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2064"/>
                                        </p:tgtEl>
                                        <p:attrNameLst>
                                          <p:attrName>style.visibility</p:attrName>
                                        </p:attrNameLst>
                                      </p:cBhvr>
                                      <p:to>
                                        <p:strVal val="visible"/>
                                      </p:to>
                                    </p:set>
                                    <p:anim calcmode="lin" valueType="num">
                                      <p:cBhvr>
                                        <p:cTn id="15" dur="500" fill="hold"/>
                                        <p:tgtEl>
                                          <p:spTgt spid="2064"/>
                                        </p:tgtEl>
                                        <p:attrNameLst>
                                          <p:attrName>ppt_w</p:attrName>
                                        </p:attrNameLst>
                                      </p:cBhvr>
                                      <p:tavLst>
                                        <p:tav tm="0">
                                          <p:val>
                                            <p:fltVal val="0"/>
                                          </p:val>
                                        </p:tav>
                                        <p:tav tm="100000">
                                          <p:val>
                                            <p:strVal val="#ppt_w"/>
                                          </p:val>
                                        </p:tav>
                                      </p:tavLst>
                                    </p:anim>
                                    <p:anim calcmode="lin" valueType="num">
                                      <p:cBhvr>
                                        <p:cTn id="16" dur="500" fill="hold"/>
                                        <p:tgtEl>
                                          <p:spTgt spid="2064"/>
                                        </p:tgtEl>
                                        <p:attrNameLst>
                                          <p:attrName>ppt_h</p:attrName>
                                        </p:attrNameLst>
                                      </p:cBhvr>
                                      <p:tavLst>
                                        <p:tav tm="0">
                                          <p:val>
                                            <p:fltVal val="0"/>
                                          </p:val>
                                        </p:tav>
                                        <p:tav tm="100000">
                                          <p:val>
                                            <p:strVal val="#ppt_h"/>
                                          </p:val>
                                        </p:tav>
                                      </p:tavLst>
                                    </p:anim>
                                    <p:anim calcmode="lin" valueType="num">
                                      <p:cBhvr>
                                        <p:cTn id="17" dur="500" fill="hold"/>
                                        <p:tgtEl>
                                          <p:spTgt spid="2064"/>
                                        </p:tgtEl>
                                        <p:attrNameLst>
                                          <p:attrName>style.rotation</p:attrName>
                                        </p:attrNameLst>
                                      </p:cBhvr>
                                      <p:tavLst>
                                        <p:tav tm="0">
                                          <p:val>
                                            <p:fltVal val="360"/>
                                          </p:val>
                                        </p:tav>
                                        <p:tav tm="100000">
                                          <p:val>
                                            <p:fltVal val="0"/>
                                          </p:val>
                                        </p:tav>
                                      </p:tavLst>
                                    </p:anim>
                                    <p:animEffect transition="in" filter="fade">
                                      <p:cBhvr>
                                        <p:cTn id="18" dur="500"/>
                                        <p:tgtEl>
                                          <p:spTgt spid="206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065"/>
                                        </p:tgtEl>
                                        <p:attrNameLst>
                                          <p:attrName>style.visibility</p:attrName>
                                        </p:attrNameLst>
                                      </p:cBhvr>
                                      <p:to>
                                        <p:strVal val="visible"/>
                                      </p:to>
                                    </p:set>
                                    <p:anim calcmode="lin" valueType="num">
                                      <p:cBhvr>
                                        <p:cTn id="23" dur="500" fill="hold"/>
                                        <p:tgtEl>
                                          <p:spTgt spid="2065"/>
                                        </p:tgtEl>
                                        <p:attrNameLst>
                                          <p:attrName>ppt_w</p:attrName>
                                        </p:attrNameLst>
                                      </p:cBhvr>
                                      <p:tavLst>
                                        <p:tav tm="0">
                                          <p:val>
                                            <p:fltVal val="0"/>
                                          </p:val>
                                        </p:tav>
                                        <p:tav tm="100000">
                                          <p:val>
                                            <p:strVal val="#ppt_w"/>
                                          </p:val>
                                        </p:tav>
                                      </p:tavLst>
                                    </p:anim>
                                    <p:anim calcmode="lin" valueType="num">
                                      <p:cBhvr>
                                        <p:cTn id="24" dur="500" fill="hold"/>
                                        <p:tgtEl>
                                          <p:spTgt spid="2065"/>
                                        </p:tgtEl>
                                        <p:attrNameLst>
                                          <p:attrName>ppt_h</p:attrName>
                                        </p:attrNameLst>
                                      </p:cBhvr>
                                      <p:tavLst>
                                        <p:tav tm="0">
                                          <p:val>
                                            <p:fltVal val="0"/>
                                          </p:val>
                                        </p:tav>
                                        <p:tav tm="100000">
                                          <p:val>
                                            <p:strVal val="#ppt_h"/>
                                          </p:val>
                                        </p:tav>
                                      </p:tavLst>
                                    </p:anim>
                                    <p:anim calcmode="lin" valueType="num">
                                      <p:cBhvr>
                                        <p:cTn id="25" dur="500" fill="hold"/>
                                        <p:tgtEl>
                                          <p:spTgt spid="2065"/>
                                        </p:tgtEl>
                                        <p:attrNameLst>
                                          <p:attrName>style.rotation</p:attrName>
                                        </p:attrNameLst>
                                      </p:cBhvr>
                                      <p:tavLst>
                                        <p:tav tm="0">
                                          <p:val>
                                            <p:fltVal val="360"/>
                                          </p:val>
                                        </p:tav>
                                        <p:tav tm="100000">
                                          <p:val>
                                            <p:fltVal val="0"/>
                                          </p:val>
                                        </p:tav>
                                      </p:tavLst>
                                    </p:anim>
                                    <p:animEffect transition="in" filter="fade">
                                      <p:cBhvr>
                                        <p:cTn id="26" dur="500"/>
                                        <p:tgtEl>
                                          <p:spTgt spid="206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2066"/>
                                        </p:tgtEl>
                                        <p:attrNameLst>
                                          <p:attrName>style.visibility</p:attrName>
                                        </p:attrNameLst>
                                      </p:cBhvr>
                                      <p:to>
                                        <p:strVal val="visible"/>
                                      </p:to>
                                    </p:set>
                                    <p:anim calcmode="lin" valueType="num">
                                      <p:cBhvr>
                                        <p:cTn id="31" dur="500" fill="hold"/>
                                        <p:tgtEl>
                                          <p:spTgt spid="2066"/>
                                        </p:tgtEl>
                                        <p:attrNameLst>
                                          <p:attrName>ppt_w</p:attrName>
                                        </p:attrNameLst>
                                      </p:cBhvr>
                                      <p:tavLst>
                                        <p:tav tm="0">
                                          <p:val>
                                            <p:fltVal val="0"/>
                                          </p:val>
                                        </p:tav>
                                        <p:tav tm="100000">
                                          <p:val>
                                            <p:strVal val="#ppt_w"/>
                                          </p:val>
                                        </p:tav>
                                      </p:tavLst>
                                    </p:anim>
                                    <p:anim calcmode="lin" valueType="num">
                                      <p:cBhvr>
                                        <p:cTn id="32" dur="500" fill="hold"/>
                                        <p:tgtEl>
                                          <p:spTgt spid="2066"/>
                                        </p:tgtEl>
                                        <p:attrNameLst>
                                          <p:attrName>ppt_h</p:attrName>
                                        </p:attrNameLst>
                                      </p:cBhvr>
                                      <p:tavLst>
                                        <p:tav tm="0">
                                          <p:val>
                                            <p:fltVal val="0"/>
                                          </p:val>
                                        </p:tav>
                                        <p:tav tm="100000">
                                          <p:val>
                                            <p:strVal val="#ppt_h"/>
                                          </p:val>
                                        </p:tav>
                                      </p:tavLst>
                                    </p:anim>
                                    <p:anim calcmode="lin" valueType="num">
                                      <p:cBhvr>
                                        <p:cTn id="33" dur="500" fill="hold"/>
                                        <p:tgtEl>
                                          <p:spTgt spid="2066"/>
                                        </p:tgtEl>
                                        <p:attrNameLst>
                                          <p:attrName>style.rotation</p:attrName>
                                        </p:attrNameLst>
                                      </p:cBhvr>
                                      <p:tavLst>
                                        <p:tav tm="0">
                                          <p:val>
                                            <p:fltVal val="360"/>
                                          </p:val>
                                        </p:tav>
                                        <p:tav tm="100000">
                                          <p:val>
                                            <p:fltVal val="0"/>
                                          </p:val>
                                        </p:tav>
                                      </p:tavLst>
                                    </p:anim>
                                    <p:animEffect transition="in" filter="fade">
                                      <p:cBhvr>
                                        <p:cTn id="34" dur="500"/>
                                        <p:tgtEl>
                                          <p:spTgt spid="206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2067"/>
                                        </p:tgtEl>
                                        <p:attrNameLst>
                                          <p:attrName>style.visibility</p:attrName>
                                        </p:attrNameLst>
                                      </p:cBhvr>
                                      <p:to>
                                        <p:strVal val="visible"/>
                                      </p:to>
                                    </p:set>
                                    <p:anim calcmode="lin" valueType="num">
                                      <p:cBhvr>
                                        <p:cTn id="39" dur="500" fill="hold"/>
                                        <p:tgtEl>
                                          <p:spTgt spid="2067"/>
                                        </p:tgtEl>
                                        <p:attrNameLst>
                                          <p:attrName>ppt_w</p:attrName>
                                        </p:attrNameLst>
                                      </p:cBhvr>
                                      <p:tavLst>
                                        <p:tav tm="0">
                                          <p:val>
                                            <p:fltVal val="0"/>
                                          </p:val>
                                        </p:tav>
                                        <p:tav tm="100000">
                                          <p:val>
                                            <p:strVal val="#ppt_w"/>
                                          </p:val>
                                        </p:tav>
                                      </p:tavLst>
                                    </p:anim>
                                    <p:anim calcmode="lin" valueType="num">
                                      <p:cBhvr>
                                        <p:cTn id="40" dur="500" fill="hold"/>
                                        <p:tgtEl>
                                          <p:spTgt spid="2067"/>
                                        </p:tgtEl>
                                        <p:attrNameLst>
                                          <p:attrName>ppt_h</p:attrName>
                                        </p:attrNameLst>
                                      </p:cBhvr>
                                      <p:tavLst>
                                        <p:tav tm="0">
                                          <p:val>
                                            <p:fltVal val="0"/>
                                          </p:val>
                                        </p:tav>
                                        <p:tav tm="100000">
                                          <p:val>
                                            <p:strVal val="#ppt_h"/>
                                          </p:val>
                                        </p:tav>
                                      </p:tavLst>
                                    </p:anim>
                                    <p:anim calcmode="lin" valueType="num">
                                      <p:cBhvr>
                                        <p:cTn id="41" dur="500" fill="hold"/>
                                        <p:tgtEl>
                                          <p:spTgt spid="2067"/>
                                        </p:tgtEl>
                                        <p:attrNameLst>
                                          <p:attrName>style.rotation</p:attrName>
                                        </p:attrNameLst>
                                      </p:cBhvr>
                                      <p:tavLst>
                                        <p:tav tm="0">
                                          <p:val>
                                            <p:fltVal val="360"/>
                                          </p:val>
                                        </p:tav>
                                        <p:tav tm="100000">
                                          <p:val>
                                            <p:fltVal val="0"/>
                                          </p:val>
                                        </p:tav>
                                      </p:tavLst>
                                    </p:anim>
                                    <p:animEffect transition="in" filter="fade">
                                      <p:cBhvr>
                                        <p:cTn id="42" dur="500"/>
                                        <p:tgtEl>
                                          <p:spTgt spid="206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2068"/>
                                        </p:tgtEl>
                                        <p:attrNameLst>
                                          <p:attrName>style.visibility</p:attrName>
                                        </p:attrNameLst>
                                      </p:cBhvr>
                                      <p:to>
                                        <p:strVal val="visible"/>
                                      </p:to>
                                    </p:set>
                                    <p:anim calcmode="lin" valueType="num">
                                      <p:cBhvr>
                                        <p:cTn id="47" dur="500" fill="hold"/>
                                        <p:tgtEl>
                                          <p:spTgt spid="2068"/>
                                        </p:tgtEl>
                                        <p:attrNameLst>
                                          <p:attrName>ppt_w</p:attrName>
                                        </p:attrNameLst>
                                      </p:cBhvr>
                                      <p:tavLst>
                                        <p:tav tm="0">
                                          <p:val>
                                            <p:fltVal val="0"/>
                                          </p:val>
                                        </p:tav>
                                        <p:tav tm="100000">
                                          <p:val>
                                            <p:strVal val="#ppt_w"/>
                                          </p:val>
                                        </p:tav>
                                      </p:tavLst>
                                    </p:anim>
                                    <p:anim calcmode="lin" valueType="num">
                                      <p:cBhvr>
                                        <p:cTn id="48" dur="500" fill="hold"/>
                                        <p:tgtEl>
                                          <p:spTgt spid="2068"/>
                                        </p:tgtEl>
                                        <p:attrNameLst>
                                          <p:attrName>ppt_h</p:attrName>
                                        </p:attrNameLst>
                                      </p:cBhvr>
                                      <p:tavLst>
                                        <p:tav tm="0">
                                          <p:val>
                                            <p:fltVal val="0"/>
                                          </p:val>
                                        </p:tav>
                                        <p:tav tm="100000">
                                          <p:val>
                                            <p:strVal val="#ppt_h"/>
                                          </p:val>
                                        </p:tav>
                                      </p:tavLst>
                                    </p:anim>
                                    <p:anim calcmode="lin" valueType="num">
                                      <p:cBhvr>
                                        <p:cTn id="49" dur="500" fill="hold"/>
                                        <p:tgtEl>
                                          <p:spTgt spid="2068"/>
                                        </p:tgtEl>
                                        <p:attrNameLst>
                                          <p:attrName>style.rotation</p:attrName>
                                        </p:attrNameLst>
                                      </p:cBhvr>
                                      <p:tavLst>
                                        <p:tav tm="0">
                                          <p:val>
                                            <p:fltVal val="360"/>
                                          </p:val>
                                        </p:tav>
                                        <p:tav tm="100000">
                                          <p:val>
                                            <p:fltVal val="0"/>
                                          </p:val>
                                        </p:tav>
                                      </p:tavLst>
                                    </p:anim>
                                    <p:animEffect transition="in" filter="fade">
                                      <p:cBhvr>
                                        <p:cTn id="50" dur="5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p:bldP spid="2064" grpId="0"/>
      <p:bldP spid="2065" grpId="0"/>
      <p:bldP spid="2066" grpId="0"/>
      <p:bldP spid="2067" grpId="0"/>
      <p:bldP spid="206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文本框 10244"/>
          <p:cNvSpPr txBox="1">
            <a:spLocks noChangeArrowheads="1"/>
          </p:cNvSpPr>
          <p:nvPr/>
        </p:nvSpPr>
        <p:spPr bwMode="auto">
          <a:xfrm>
            <a:off x="192088" y="232788"/>
            <a:ext cx="11999912" cy="923330"/>
          </a:xfrm>
          <a:prstGeom prst="rect">
            <a:avLst/>
          </a:prstGeom>
          <a:solidFill>
            <a:schemeClr val="accent2">
              <a:alpha val="50000"/>
            </a:schemeClr>
          </a:solidFill>
          <a:ln w="76200" cmpd="tri">
            <a:solidFill>
              <a:schemeClr val="bg1"/>
            </a:solid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5400" b="1" dirty="0" smtClean="0">
                <a:solidFill>
                  <a:srgbClr val="0000CC"/>
                </a:solidFill>
              </a:rPr>
              <a:t>读新闻说说哪五部分，内容是什么？</a:t>
            </a:r>
            <a:endParaRPr lang="zh-CN" altLang="en-US" sz="5400" b="1" dirty="0">
              <a:solidFill>
                <a:srgbClr val="0000CC"/>
              </a:solidFill>
            </a:endParaRPr>
          </a:p>
        </p:txBody>
      </p:sp>
      <p:sp>
        <p:nvSpPr>
          <p:cNvPr id="6146" name="文本框 10245"/>
          <p:cNvSpPr txBox="1">
            <a:spLocks noChangeArrowheads="1"/>
          </p:cNvSpPr>
          <p:nvPr/>
        </p:nvSpPr>
        <p:spPr bwMode="auto">
          <a:xfrm>
            <a:off x="2358160" y="1268227"/>
            <a:ext cx="3673475" cy="519113"/>
          </a:xfrm>
          <a:prstGeom prst="rect">
            <a:avLst/>
          </a:prstGeom>
          <a:solidFill>
            <a:schemeClr val="accent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a:solidFill>
                  <a:prstClr val="black"/>
                </a:solidFill>
                <a:ea typeface="黑体" panose="02010609060101010101" pitchFamily="49" charset="-122"/>
              </a:rPr>
              <a:t>首届诺贝尔奖颁发</a:t>
            </a:r>
          </a:p>
        </p:txBody>
      </p:sp>
      <p:sp>
        <p:nvSpPr>
          <p:cNvPr id="6148" name="文本框 10247"/>
          <p:cNvSpPr txBox="1">
            <a:spLocks noChangeArrowheads="1"/>
          </p:cNvSpPr>
          <p:nvPr/>
        </p:nvSpPr>
        <p:spPr bwMode="auto">
          <a:xfrm>
            <a:off x="1524001" y="1700213"/>
            <a:ext cx="1116013" cy="472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标题</a:t>
            </a: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导语</a:t>
            </a: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主体</a:t>
            </a: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背景</a:t>
            </a:r>
          </a:p>
          <a:p>
            <a:pPr fontAlgn="base">
              <a:lnSpc>
                <a:spcPct val="150000"/>
              </a:lnSpc>
              <a:spcBef>
                <a:spcPct val="50000"/>
              </a:spcBef>
              <a:spcAft>
                <a:spcPct val="0"/>
              </a:spcAft>
              <a:buFont typeface="Arial" panose="020B0604020202020204" pitchFamily="34" charset="0"/>
              <a:buNone/>
            </a:pPr>
            <a:r>
              <a:rPr lang="zh-CN" altLang="en-US" sz="3200" b="1">
                <a:solidFill>
                  <a:prstClr val="white"/>
                </a:solidFill>
                <a:latin typeface="黑体" panose="02010609060101010101" pitchFamily="49" charset="-122"/>
                <a:ea typeface="黑体" panose="02010609060101010101" pitchFamily="49" charset="-122"/>
              </a:rPr>
              <a:t>结语</a:t>
            </a:r>
          </a:p>
        </p:txBody>
      </p:sp>
      <p:sp>
        <p:nvSpPr>
          <p:cNvPr id="6149" name="直接连接符 10248"/>
          <p:cNvSpPr>
            <a:spLocks noChangeShapeType="1"/>
          </p:cNvSpPr>
          <p:nvPr/>
        </p:nvSpPr>
        <p:spPr bwMode="auto">
          <a:xfrm>
            <a:off x="6167438" y="1700214"/>
            <a:ext cx="0" cy="4897437"/>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buFont typeface="Arial" panose="020B0604020202020204" pitchFamily="34" charset="0"/>
              <a:buNone/>
            </a:pPr>
            <a:endParaRPr lang="zh-CN" altLang="en-US">
              <a:solidFill>
                <a:prstClr val="black"/>
              </a:solidFill>
            </a:endParaRPr>
          </a:p>
        </p:txBody>
      </p:sp>
      <p:sp>
        <p:nvSpPr>
          <p:cNvPr id="10250" name="文本框 10249"/>
          <p:cNvSpPr txBox="1">
            <a:spLocks noChangeArrowheads="1"/>
          </p:cNvSpPr>
          <p:nvPr/>
        </p:nvSpPr>
        <p:spPr bwMode="auto">
          <a:xfrm>
            <a:off x="1957388" y="1998574"/>
            <a:ext cx="413861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标题</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a:t>
            </a:r>
          </a:p>
        </p:txBody>
      </p:sp>
      <p:sp>
        <p:nvSpPr>
          <p:cNvPr id="10252" name="文本框 10251"/>
          <p:cNvSpPr txBox="1">
            <a:spLocks noChangeArrowheads="1"/>
          </p:cNvSpPr>
          <p:nvPr/>
        </p:nvSpPr>
        <p:spPr bwMode="auto">
          <a:xfrm>
            <a:off x="1732636" y="2758401"/>
            <a:ext cx="87299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noProof="1" smtClean="0">
                <a:solidFill>
                  <a:srgbClr val="0000CC"/>
                </a:solidFill>
                <a:effectLst>
                  <a:outerShdw blurRad="38100" dist="38100" dir="2700000">
                    <a:srgbClr val="C0C0C0"/>
                  </a:outerShdw>
                </a:effectLst>
                <a:latin typeface="黑体" panose="02010609060101010101" pitchFamily="49" charset="-122"/>
                <a:ea typeface="黑体" panose="02010609060101010101" pitchFamily="49" charset="-122"/>
              </a:rPr>
              <a:t>导语</a:t>
            </a:r>
            <a:r>
              <a:rPr lang="en-US" altLang="zh-CN" sz="2800" b="1" noProof="1" smtClean="0">
                <a:solidFill>
                  <a:srgbClr val="FF0000"/>
                </a:solidFill>
                <a:effectLst>
                  <a:outerShdw blurRad="38100" dist="38100" dir="2700000">
                    <a:srgbClr val="C0C0C0"/>
                  </a:outerShdw>
                </a:effectLst>
              </a:rPr>
              <a:t>--</a:t>
            </a:r>
            <a:r>
              <a:rPr lang="zh-CN" altLang="en-US" sz="2800" b="1" dirty="0" smtClean="0">
                <a:solidFill>
                  <a:srgbClr val="FF0000"/>
                </a:solidFill>
                <a:latin typeface="黑体" panose="02010609060101010101" pitchFamily="49" charset="-122"/>
                <a:ea typeface="黑体" panose="02010609060101010101" pitchFamily="49" charset="-122"/>
              </a:rPr>
              <a:t>第一段（交代颁发机构、时间以及颁发对象）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3" name="文本框 10252"/>
          <p:cNvSpPr txBox="1">
            <a:spLocks noChangeArrowheads="1"/>
          </p:cNvSpPr>
          <p:nvPr/>
        </p:nvSpPr>
        <p:spPr bwMode="auto">
          <a:xfrm>
            <a:off x="1802485" y="3472704"/>
            <a:ext cx="971122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主体</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第二、三段（详细介绍了获奖人物及颁奖的机构、时间和地点）</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4" name="文本框 10253"/>
          <p:cNvSpPr txBox="1">
            <a:spLocks noChangeArrowheads="1"/>
          </p:cNvSpPr>
          <p:nvPr/>
        </p:nvSpPr>
        <p:spPr bwMode="auto">
          <a:xfrm>
            <a:off x="2082007" y="4849278"/>
            <a:ext cx="71951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背景</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第四段（进一步介绍资金来源）</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255" name="文本框 10254"/>
          <p:cNvSpPr txBox="1">
            <a:spLocks noChangeArrowheads="1"/>
          </p:cNvSpPr>
          <p:nvPr/>
        </p:nvSpPr>
        <p:spPr bwMode="auto">
          <a:xfrm>
            <a:off x="2153043" y="5715829"/>
            <a:ext cx="7259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buFont typeface="Arial" panose="020B0604020202020204" pitchFamily="34" charset="0"/>
              <a:buNone/>
            </a:pPr>
            <a:r>
              <a:rPr lang="zh-CN" altLang="en-US" sz="2800" b="1" dirty="0" smtClean="0">
                <a:solidFill>
                  <a:srgbClr val="0000CC"/>
                </a:solidFill>
                <a:latin typeface="黑体" panose="02010609060101010101" pitchFamily="49" charset="-122"/>
                <a:ea typeface="黑体" panose="02010609060101010101" pitchFamily="49" charset="-122"/>
              </a:rPr>
              <a:t>结语</a:t>
            </a:r>
            <a:r>
              <a:rPr lang="en-US" altLang="zh-CN" sz="2800" b="1" dirty="0" smtClean="0">
                <a:solidFill>
                  <a:srgbClr val="FF0000"/>
                </a:solidFill>
                <a:latin typeface="黑体" panose="02010609060101010101" pitchFamily="49" charset="-122"/>
                <a:ea typeface="黑体" panose="02010609060101010101" pitchFamily="49" charset="-122"/>
              </a:rPr>
              <a:t>--</a:t>
            </a:r>
            <a:r>
              <a:rPr lang="zh-CN" altLang="en-US" sz="2800" b="1" dirty="0" smtClean="0">
                <a:solidFill>
                  <a:srgbClr val="FF0000"/>
                </a:solidFill>
                <a:latin typeface="黑体" panose="02010609060101010101" pitchFamily="49" charset="-122"/>
                <a:ea typeface="黑体" panose="02010609060101010101" pitchFamily="49" charset="-122"/>
              </a:rPr>
              <a:t>首届</a:t>
            </a:r>
            <a:r>
              <a:rPr lang="zh-CN" altLang="en-US" sz="2800" b="1" dirty="0">
                <a:solidFill>
                  <a:srgbClr val="FF0000"/>
                </a:solidFill>
                <a:latin typeface="黑体" panose="02010609060101010101" pitchFamily="49" charset="-122"/>
                <a:ea typeface="黑体" panose="02010609060101010101" pitchFamily="49" charset="-122"/>
              </a:rPr>
              <a:t>诺贝尔奖颁发，以后每年一次</a:t>
            </a:r>
          </a:p>
        </p:txBody>
      </p:sp>
    </p:spTree>
    <p:extLst>
      <p:ext uri="{BB962C8B-B14F-4D97-AF65-F5344CB8AC3E}">
        <p14:creationId xmlns:p14="http://schemas.microsoft.com/office/powerpoint/2010/main" val="14320437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500" fill="hold"/>
                                        <p:tgtEl>
                                          <p:spTgt spid="10250"/>
                                        </p:tgtEl>
                                        <p:attrNameLst>
                                          <p:attrName>ppt_w</p:attrName>
                                        </p:attrNameLst>
                                      </p:cBhvr>
                                      <p:tavLst>
                                        <p:tav tm="0">
                                          <p:val>
                                            <p:fltVal val="0"/>
                                          </p:val>
                                        </p:tav>
                                        <p:tav tm="100000">
                                          <p:val>
                                            <p:strVal val="#ppt_w"/>
                                          </p:val>
                                        </p:tav>
                                      </p:tavLst>
                                    </p:anim>
                                    <p:anim calcmode="lin" valueType="num">
                                      <p:cBhvr>
                                        <p:cTn id="8" dur="500" fill="hold"/>
                                        <p:tgtEl>
                                          <p:spTgt spid="10250"/>
                                        </p:tgtEl>
                                        <p:attrNameLst>
                                          <p:attrName>ppt_h</p:attrName>
                                        </p:attrNameLst>
                                      </p:cBhvr>
                                      <p:tavLst>
                                        <p:tav tm="0">
                                          <p:val>
                                            <p:fltVal val="0"/>
                                          </p:val>
                                        </p:tav>
                                        <p:tav tm="100000">
                                          <p:val>
                                            <p:strVal val="#ppt_h"/>
                                          </p:val>
                                        </p:tav>
                                      </p:tavLst>
                                    </p:anim>
                                    <p:anim calcmode="lin" valueType="num">
                                      <p:cBhvr>
                                        <p:cTn id="9" dur="500" fill="hold"/>
                                        <p:tgtEl>
                                          <p:spTgt spid="10250"/>
                                        </p:tgtEl>
                                        <p:attrNameLst>
                                          <p:attrName>style.rotation</p:attrName>
                                        </p:attrNameLst>
                                      </p:cBhvr>
                                      <p:tavLst>
                                        <p:tav tm="0">
                                          <p:val>
                                            <p:fltVal val="360"/>
                                          </p:val>
                                        </p:tav>
                                        <p:tav tm="100000">
                                          <p:val>
                                            <p:fltVal val="0"/>
                                          </p:val>
                                        </p:tav>
                                      </p:tavLst>
                                    </p:anim>
                                    <p:animEffect transition="in" filter="fade">
                                      <p:cBhvr>
                                        <p:cTn id="10" dur="500"/>
                                        <p:tgtEl>
                                          <p:spTgt spid="1025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252"/>
                                        </p:tgtEl>
                                        <p:attrNameLst>
                                          <p:attrName>style.visibility</p:attrName>
                                        </p:attrNameLst>
                                      </p:cBhvr>
                                      <p:to>
                                        <p:strVal val="visible"/>
                                      </p:to>
                                    </p:set>
                                    <p:anim calcmode="lin" valueType="num">
                                      <p:cBhvr>
                                        <p:cTn id="15" dur="500" fill="hold"/>
                                        <p:tgtEl>
                                          <p:spTgt spid="10252"/>
                                        </p:tgtEl>
                                        <p:attrNameLst>
                                          <p:attrName>ppt_w</p:attrName>
                                        </p:attrNameLst>
                                      </p:cBhvr>
                                      <p:tavLst>
                                        <p:tav tm="0">
                                          <p:val>
                                            <p:fltVal val="0"/>
                                          </p:val>
                                        </p:tav>
                                        <p:tav tm="100000">
                                          <p:val>
                                            <p:strVal val="#ppt_w"/>
                                          </p:val>
                                        </p:tav>
                                      </p:tavLst>
                                    </p:anim>
                                    <p:anim calcmode="lin" valueType="num">
                                      <p:cBhvr>
                                        <p:cTn id="16" dur="500" fill="hold"/>
                                        <p:tgtEl>
                                          <p:spTgt spid="10252"/>
                                        </p:tgtEl>
                                        <p:attrNameLst>
                                          <p:attrName>ppt_h</p:attrName>
                                        </p:attrNameLst>
                                      </p:cBhvr>
                                      <p:tavLst>
                                        <p:tav tm="0">
                                          <p:val>
                                            <p:fltVal val="0"/>
                                          </p:val>
                                        </p:tav>
                                        <p:tav tm="100000">
                                          <p:val>
                                            <p:strVal val="#ppt_h"/>
                                          </p:val>
                                        </p:tav>
                                      </p:tavLst>
                                    </p:anim>
                                    <p:anim calcmode="lin" valueType="num">
                                      <p:cBhvr>
                                        <p:cTn id="17" dur="500" fill="hold"/>
                                        <p:tgtEl>
                                          <p:spTgt spid="10252"/>
                                        </p:tgtEl>
                                        <p:attrNameLst>
                                          <p:attrName>style.rotation</p:attrName>
                                        </p:attrNameLst>
                                      </p:cBhvr>
                                      <p:tavLst>
                                        <p:tav tm="0">
                                          <p:val>
                                            <p:fltVal val="360"/>
                                          </p:val>
                                        </p:tav>
                                        <p:tav tm="100000">
                                          <p:val>
                                            <p:fltVal val="0"/>
                                          </p:val>
                                        </p:tav>
                                      </p:tavLst>
                                    </p:anim>
                                    <p:animEffect transition="in" filter="fade">
                                      <p:cBhvr>
                                        <p:cTn id="18" dur="500"/>
                                        <p:tgtEl>
                                          <p:spTgt spid="1025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253"/>
                                        </p:tgtEl>
                                        <p:attrNameLst>
                                          <p:attrName>style.visibility</p:attrName>
                                        </p:attrNameLst>
                                      </p:cBhvr>
                                      <p:to>
                                        <p:strVal val="visible"/>
                                      </p:to>
                                    </p:set>
                                    <p:anim calcmode="lin" valueType="num">
                                      <p:cBhvr>
                                        <p:cTn id="23" dur="500" fill="hold"/>
                                        <p:tgtEl>
                                          <p:spTgt spid="10253"/>
                                        </p:tgtEl>
                                        <p:attrNameLst>
                                          <p:attrName>ppt_w</p:attrName>
                                        </p:attrNameLst>
                                      </p:cBhvr>
                                      <p:tavLst>
                                        <p:tav tm="0">
                                          <p:val>
                                            <p:fltVal val="0"/>
                                          </p:val>
                                        </p:tav>
                                        <p:tav tm="100000">
                                          <p:val>
                                            <p:strVal val="#ppt_w"/>
                                          </p:val>
                                        </p:tav>
                                      </p:tavLst>
                                    </p:anim>
                                    <p:anim calcmode="lin" valueType="num">
                                      <p:cBhvr>
                                        <p:cTn id="24" dur="500" fill="hold"/>
                                        <p:tgtEl>
                                          <p:spTgt spid="10253"/>
                                        </p:tgtEl>
                                        <p:attrNameLst>
                                          <p:attrName>ppt_h</p:attrName>
                                        </p:attrNameLst>
                                      </p:cBhvr>
                                      <p:tavLst>
                                        <p:tav tm="0">
                                          <p:val>
                                            <p:fltVal val="0"/>
                                          </p:val>
                                        </p:tav>
                                        <p:tav tm="100000">
                                          <p:val>
                                            <p:strVal val="#ppt_h"/>
                                          </p:val>
                                        </p:tav>
                                      </p:tavLst>
                                    </p:anim>
                                    <p:anim calcmode="lin" valueType="num">
                                      <p:cBhvr>
                                        <p:cTn id="25" dur="500" fill="hold"/>
                                        <p:tgtEl>
                                          <p:spTgt spid="10253"/>
                                        </p:tgtEl>
                                        <p:attrNameLst>
                                          <p:attrName>style.rotation</p:attrName>
                                        </p:attrNameLst>
                                      </p:cBhvr>
                                      <p:tavLst>
                                        <p:tav tm="0">
                                          <p:val>
                                            <p:fltVal val="360"/>
                                          </p:val>
                                        </p:tav>
                                        <p:tav tm="100000">
                                          <p:val>
                                            <p:fltVal val="0"/>
                                          </p:val>
                                        </p:tav>
                                      </p:tavLst>
                                    </p:anim>
                                    <p:animEffect transition="in" filter="fade">
                                      <p:cBhvr>
                                        <p:cTn id="26" dur="500"/>
                                        <p:tgtEl>
                                          <p:spTgt spid="1025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254"/>
                                        </p:tgtEl>
                                        <p:attrNameLst>
                                          <p:attrName>style.visibility</p:attrName>
                                        </p:attrNameLst>
                                      </p:cBhvr>
                                      <p:to>
                                        <p:strVal val="visible"/>
                                      </p:to>
                                    </p:set>
                                    <p:anim calcmode="lin" valueType="num">
                                      <p:cBhvr>
                                        <p:cTn id="31" dur="500" fill="hold"/>
                                        <p:tgtEl>
                                          <p:spTgt spid="10254"/>
                                        </p:tgtEl>
                                        <p:attrNameLst>
                                          <p:attrName>ppt_w</p:attrName>
                                        </p:attrNameLst>
                                      </p:cBhvr>
                                      <p:tavLst>
                                        <p:tav tm="0">
                                          <p:val>
                                            <p:fltVal val="0"/>
                                          </p:val>
                                        </p:tav>
                                        <p:tav tm="100000">
                                          <p:val>
                                            <p:strVal val="#ppt_w"/>
                                          </p:val>
                                        </p:tav>
                                      </p:tavLst>
                                    </p:anim>
                                    <p:anim calcmode="lin" valueType="num">
                                      <p:cBhvr>
                                        <p:cTn id="32" dur="500" fill="hold"/>
                                        <p:tgtEl>
                                          <p:spTgt spid="10254"/>
                                        </p:tgtEl>
                                        <p:attrNameLst>
                                          <p:attrName>ppt_h</p:attrName>
                                        </p:attrNameLst>
                                      </p:cBhvr>
                                      <p:tavLst>
                                        <p:tav tm="0">
                                          <p:val>
                                            <p:fltVal val="0"/>
                                          </p:val>
                                        </p:tav>
                                        <p:tav tm="100000">
                                          <p:val>
                                            <p:strVal val="#ppt_h"/>
                                          </p:val>
                                        </p:tav>
                                      </p:tavLst>
                                    </p:anim>
                                    <p:anim calcmode="lin" valueType="num">
                                      <p:cBhvr>
                                        <p:cTn id="33" dur="500" fill="hold"/>
                                        <p:tgtEl>
                                          <p:spTgt spid="10254"/>
                                        </p:tgtEl>
                                        <p:attrNameLst>
                                          <p:attrName>style.rotation</p:attrName>
                                        </p:attrNameLst>
                                      </p:cBhvr>
                                      <p:tavLst>
                                        <p:tav tm="0">
                                          <p:val>
                                            <p:fltVal val="360"/>
                                          </p:val>
                                        </p:tav>
                                        <p:tav tm="100000">
                                          <p:val>
                                            <p:fltVal val="0"/>
                                          </p:val>
                                        </p:tav>
                                      </p:tavLst>
                                    </p:anim>
                                    <p:animEffect transition="in" filter="fade">
                                      <p:cBhvr>
                                        <p:cTn id="34" dur="500"/>
                                        <p:tgtEl>
                                          <p:spTgt spid="1025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255"/>
                                        </p:tgtEl>
                                        <p:attrNameLst>
                                          <p:attrName>style.visibility</p:attrName>
                                        </p:attrNameLst>
                                      </p:cBhvr>
                                      <p:to>
                                        <p:strVal val="visible"/>
                                      </p:to>
                                    </p:set>
                                    <p:anim calcmode="lin" valueType="num">
                                      <p:cBhvr>
                                        <p:cTn id="39" dur="500" fill="hold"/>
                                        <p:tgtEl>
                                          <p:spTgt spid="10255"/>
                                        </p:tgtEl>
                                        <p:attrNameLst>
                                          <p:attrName>ppt_w</p:attrName>
                                        </p:attrNameLst>
                                      </p:cBhvr>
                                      <p:tavLst>
                                        <p:tav tm="0">
                                          <p:val>
                                            <p:fltVal val="0"/>
                                          </p:val>
                                        </p:tav>
                                        <p:tav tm="100000">
                                          <p:val>
                                            <p:strVal val="#ppt_w"/>
                                          </p:val>
                                        </p:tav>
                                      </p:tavLst>
                                    </p:anim>
                                    <p:anim calcmode="lin" valueType="num">
                                      <p:cBhvr>
                                        <p:cTn id="40" dur="500" fill="hold"/>
                                        <p:tgtEl>
                                          <p:spTgt spid="10255"/>
                                        </p:tgtEl>
                                        <p:attrNameLst>
                                          <p:attrName>ppt_h</p:attrName>
                                        </p:attrNameLst>
                                      </p:cBhvr>
                                      <p:tavLst>
                                        <p:tav tm="0">
                                          <p:val>
                                            <p:fltVal val="0"/>
                                          </p:val>
                                        </p:tav>
                                        <p:tav tm="100000">
                                          <p:val>
                                            <p:strVal val="#ppt_h"/>
                                          </p:val>
                                        </p:tav>
                                      </p:tavLst>
                                    </p:anim>
                                    <p:anim calcmode="lin" valueType="num">
                                      <p:cBhvr>
                                        <p:cTn id="41" dur="500" fill="hold"/>
                                        <p:tgtEl>
                                          <p:spTgt spid="10255"/>
                                        </p:tgtEl>
                                        <p:attrNameLst>
                                          <p:attrName>style.rotation</p:attrName>
                                        </p:attrNameLst>
                                      </p:cBhvr>
                                      <p:tavLst>
                                        <p:tav tm="0">
                                          <p:val>
                                            <p:fltVal val="360"/>
                                          </p:val>
                                        </p:tav>
                                        <p:tav tm="100000">
                                          <p:val>
                                            <p:fltVal val="0"/>
                                          </p:val>
                                        </p:tav>
                                      </p:tavLst>
                                    </p:anim>
                                    <p:animEffect transition="in" filter="fade">
                                      <p:cBhvr>
                                        <p:cTn id="42" dur="500"/>
                                        <p:tgtEl>
                                          <p:spTgt spid="10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10252" grpId="0"/>
      <p:bldP spid="10253" grpId="0"/>
      <p:bldP spid="10254" grpId="0"/>
      <p:bldP spid="1025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7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CDESIGN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7"/>
      </a:accent6>
      <a:hlink>
        <a:srgbClr val="FF0000"/>
      </a:hlink>
      <a:folHlink>
        <a:srgbClr val="660066"/>
      </a:folHlink>
    </a:clrScheme>
    <a:fontScheme name="">
      <a:majorFont>
        <a:latin typeface="Times New Roman"/>
        <a:ea typeface="宋体"/>
        <a:cs typeface=""/>
      </a:majorFont>
      <a:minorFont>
        <a:latin typeface="Times New Roman"/>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DESIGN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CDESIGN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CDESIGNE 3">
        <a:dk1>
          <a:srgbClr val="000000"/>
        </a:dk1>
        <a:lt1>
          <a:srgbClr val="FFFFCC"/>
        </a:lt1>
        <a:dk2>
          <a:srgbClr val="808000"/>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CDESIGN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CDESIGNE 5">
        <a:dk1>
          <a:srgbClr val="000000"/>
        </a:dk1>
        <a:lt1>
          <a:srgbClr val="FFFFFF"/>
        </a:lt1>
        <a:dk2>
          <a:srgbClr val="000000"/>
        </a:dk2>
        <a:lt2>
          <a:srgbClr val="969696"/>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CDESIGN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CDESIGN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默认设计模板">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2177</Words>
  <Application>Microsoft Office PowerPoint</Application>
  <PresentationFormat>宽屏</PresentationFormat>
  <Paragraphs>143</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11</vt:i4>
      </vt:variant>
      <vt:variant>
        <vt:lpstr>幻灯片标题</vt:lpstr>
      </vt:variant>
      <vt:variant>
        <vt:i4>24</vt:i4>
      </vt:variant>
    </vt:vector>
  </HeadingPairs>
  <TitlesOfParts>
    <vt:vector size="43" baseType="lpstr">
      <vt:lpstr>黑体</vt:lpstr>
      <vt:lpstr>华文彩云</vt:lpstr>
      <vt:lpstr>宋体</vt:lpstr>
      <vt:lpstr>Arial</vt:lpstr>
      <vt:lpstr>Calibri</vt:lpstr>
      <vt:lpstr>Calibri Light</vt:lpstr>
      <vt:lpstr>Times New Roman</vt:lpstr>
      <vt:lpstr>Wingdings</vt:lpstr>
      <vt:lpstr>Office 主题</vt:lpstr>
      <vt:lpstr>默认设计模板</vt:lpstr>
      <vt:lpstr>1_默认设计模板</vt:lpstr>
      <vt:lpstr>2_默认设计模板</vt:lpstr>
      <vt:lpstr>3_默认设计模板</vt:lpstr>
      <vt:lpstr>2_CDESIGNE</vt:lpstr>
      <vt:lpstr>4_默认设计模板</vt:lpstr>
      <vt:lpstr>5_默认设计模板</vt:lpstr>
      <vt:lpstr>6_默认设计模板</vt:lpstr>
      <vt:lpstr>7_默认设计模板</vt:lpstr>
      <vt:lpstr>8_默认设计模板</vt:lpstr>
      <vt:lpstr>2、首届诺贝尔奖颁发</vt:lpstr>
      <vt:lpstr>2012年莫言获得诺贝尔文学奖（左图） 2015年屠呦呦获得诺贝尔医药学奖（右图）</vt:lpstr>
      <vt:lpstr>二、背景介绍---诺贝尔奖 </vt:lpstr>
      <vt:lpstr>诺贝尔</vt:lpstr>
      <vt:lpstr>二、学习目标</vt:lpstr>
      <vt:lpstr>PowerPoint 演示文稿</vt:lpstr>
      <vt:lpstr>PowerPoint 演示文稿</vt:lpstr>
      <vt:lpstr>PowerPoint 演示文稿</vt:lpstr>
      <vt:lpstr>PowerPoint 演示文稿</vt:lpstr>
      <vt:lpstr>新闻的 五个结构</vt:lpstr>
      <vt:lpstr>自学释疑</vt:lpstr>
      <vt:lpstr>PowerPoint 演示文稿</vt:lpstr>
      <vt:lpstr>质疑探究：          文章最后作者特别说明资金管理权和评奖权的分离，有什么用意？</vt:lpstr>
      <vt:lpstr>归纳总结：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2017-08-04T23:26:25Z</dcterms:created>
  <dcterms:modified xsi:type="dcterms:W3CDTF">2017-08-05T01:16:27Z</dcterms:modified>
</cp:coreProperties>
</file>