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4"/>
  </p:notesMasterIdLst>
  <p:handoutMasterIdLst>
    <p:handoutMasterId r:id="rId65"/>
  </p:handoutMasterIdLst>
  <p:sldIdLst>
    <p:sldId id="331" r:id="rId2"/>
    <p:sldId id="330" r:id="rId3"/>
    <p:sldId id="290" r:id="rId4"/>
    <p:sldId id="260" r:id="rId5"/>
    <p:sldId id="327" r:id="rId6"/>
    <p:sldId id="313" r:id="rId7"/>
    <p:sldId id="314" r:id="rId8"/>
    <p:sldId id="315" r:id="rId9"/>
    <p:sldId id="329" r:id="rId10"/>
    <p:sldId id="319" r:id="rId11"/>
    <p:sldId id="328" r:id="rId12"/>
    <p:sldId id="265" r:id="rId13"/>
    <p:sldId id="258" r:id="rId14"/>
    <p:sldId id="259" r:id="rId15"/>
    <p:sldId id="266" r:id="rId16"/>
    <p:sldId id="261" r:id="rId17"/>
    <p:sldId id="280" r:id="rId18"/>
    <p:sldId id="281" r:id="rId19"/>
    <p:sldId id="282" r:id="rId20"/>
    <p:sldId id="284" r:id="rId21"/>
    <p:sldId id="285" r:id="rId22"/>
    <p:sldId id="286" r:id="rId23"/>
    <p:sldId id="287" r:id="rId24"/>
    <p:sldId id="288" r:id="rId25"/>
    <p:sldId id="267" r:id="rId26"/>
    <p:sldId id="268" r:id="rId27"/>
    <p:sldId id="257" r:id="rId28"/>
    <p:sldId id="270" r:id="rId29"/>
    <p:sldId id="325" r:id="rId30"/>
    <p:sldId id="273" r:id="rId31"/>
    <p:sldId id="269" r:id="rId32"/>
    <p:sldId id="278" r:id="rId33"/>
    <p:sldId id="283" r:id="rId34"/>
    <p:sldId id="275" r:id="rId35"/>
    <p:sldId id="279" r:id="rId36"/>
    <p:sldId id="291" r:id="rId37"/>
    <p:sldId id="292" r:id="rId38"/>
    <p:sldId id="295" r:id="rId39"/>
    <p:sldId id="296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293" r:id="rId54"/>
    <p:sldId id="294" r:id="rId55"/>
    <p:sldId id="320" r:id="rId56"/>
    <p:sldId id="321" r:id="rId57"/>
    <p:sldId id="322" r:id="rId58"/>
    <p:sldId id="323" r:id="rId59"/>
    <p:sldId id="318" r:id="rId60"/>
    <p:sldId id="297" r:id="rId61"/>
    <p:sldId id="298" r:id="rId62"/>
    <p:sldId id="264" r:id="rId63"/>
  </p:sldIdLst>
  <p:sldSz cx="9144000" cy="6858000" type="screen4x3"/>
  <p:notesSz cx="6858000" cy="9144000"/>
  <p:embeddedFontLst>
    <p:embeddedFont>
      <p:font typeface="隶书" panose="02010509060101010101" pitchFamily="49" charset="-122"/>
      <p:regular r:id="rId66"/>
    </p:embeddedFont>
    <p:embeddedFont>
      <p:font typeface="Calibri Light" panose="020F0302020204030204" pitchFamily="34" charset="0"/>
      <p:regular r:id="rId67"/>
      <p:italic r:id="rId68"/>
    </p:embeddedFont>
    <p:embeddedFont>
      <p:font typeface="微软雅黑" panose="020B0503020204020204" pitchFamily="34" charset="-122"/>
      <p:regular r:id="rId69"/>
      <p:bold r:id="rId70"/>
    </p:embeddedFont>
    <p:embeddedFont>
      <p:font typeface="Aharoni" panose="02010803020104030203" pitchFamily="2" charset="-79"/>
      <p:bold r:id="rId71"/>
    </p:embeddedFont>
    <p:embeddedFont>
      <p:font typeface="汉仪综艺体简" panose="02010600030101010101" charset="-122"/>
      <p:regular r:id="rId72"/>
    </p:embeddedFont>
    <p:embeddedFont>
      <p:font typeface="微软雅黑 Light" panose="020B0502040204020203" pitchFamily="34" charset="-122"/>
      <p:regular r:id="rId73"/>
    </p:embeddedFont>
    <p:embeddedFont>
      <p:font typeface="华文隶书" panose="02010800040101010101" pitchFamily="2" charset="-122"/>
      <p:regular r:id="rId74"/>
    </p:embeddedFont>
    <p:embeddedFont>
      <p:font typeface="华康俪金黑W8" panose="020B0809000000000000" pitchFamily="49" charset="-122"/>
      <p:regular r:id="rId75"/>
    </p:embeddedFont>
    <p:embeddedFont>
      <p:font typeface="Old English Text MT" panose="03040902040508030806" pitchFamily="66" charset="0"/>
      <p:regular r:id="rId76"/>
    </p:embeddedFont>
    <p:embeddedFont>
      <p:font typeface="华文中宋" panose="02010600040101010101" pitchFamily="2" charset="-122"/>
      <p:regular r:id="rId77"/>
    </p:embeddedFont>
    <p:embeddedFont>
      <p:font typeface="方正隶变简体" panose="02010600030101010101" charset="-122"/>
      <p:regular r:id="rId78"/>
    </p:embeddedFont>
    <p:embeddedFont>
      <p:font typeface="Arial Unicode MS" panose="020B0604020202020204" pitchFamily="34" charset="-122"/>
      <p:regular r:id="rId79"/>
    </p:embeddedFont>
    <p:embeddedFont>
      <p:font typeface="Microsoft JhengHei UI Light" panose="020B0304030504040204" pitchFamily="34" charset="-122"/>
      <p:regular r:id="rId80"/>
    </p:embeddedFont>
    <p:embeddedFont>
      <p:font typeface="Calibri" panose="020F0502020204030204" pitchFamily="34" charset="0"/>
      <p:regular r:id="rId81"/>
      <p:bold r:id="rId82"/>
      <p:italic r:id="rId83"/>
      <p:boldItalic r:id="rId84"/>
    </p:embeddedFont>
    <p:embeddedFont>
      <p:font typeface="方正中雅宋_GBK" panose="02010600030101010101" charset="-122"/>
      <p:regular r:id="rId8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B5B7"/>
    <a:srgbClr val="37414F"/>
    <a:srgbClr val="007D7A"/>
    <a:srgbClr val="475465"/>
    <a:srgbClr val="4F5D6F"/>
    <a:srgbClr val="003399"/>
    <a:srgbClr val="2F1663"/>
    <a:srgbClr val="FF9900"/>
    <a:srgbClr val="4472C4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6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font" Target="fonts/font19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17.fntdata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18AB4C-1EC7-4B0E-A767-6D3F2E9BD7C7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860D7A3A-7065-47C8-89FE-364D72E7E506}">
      <dgm:prSet phldrT="[文本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rPr>
            <a:t>道德修养</a:t>
          </a:r>
          <a:endParaRPr lang="zh-CN" altLang="en-US" dirty="0">
            <a:solidFill>
              <a:schemeClr val="bg1"/>
            </a:solidFill>
            <a:latin typeface="汉仪综艺体简" panose="02010609000101010101" pitchFamily="49" charset="-122"/>
            <a:ea typeface="汉仪综艺体简" panose="02010609000101010101" pitchFamily="49" charset="-122"/>
          </a:endParaRPr>
        </a:p>
      </dgm:t>
    </dgm:pt>
    <dgm:pt modelId="{CD92A677-267D-4AB3-A7C6-B295EE9EE885}" type="parTrans" cxnId="{8FA32258-FF64-49AE-9C58-84C205C482FF}">
      <dgm:prSet/>
      <dgm:spPr/>
      <dgm:t>
        <a:bodyPr/>
        <a:lstStyle/>
        <a:p>
          <a:endParaRPr lang="zh-CN" altLang="en-US"/>
        </a:p>
      </dgm:t>
    </dgm:pt>
    <dgm:pt modelId="{A65BEDD0-2634-496A-9EB3-2730E13A90E5}" type="sibTrans" cxnId="{8FA32258-FF64-49AE-9C58-84C205C482FF}">
      <dgm:prSet/>
      <dgm:spPr/>
      <dgm:t>
        <a:bodyPr/>
        <a:lstStyle/>
        <a:p>
          <a:endParaRPr lang="zh-CN" altLang="en-US"/>
        </a:p>
      </dgm:t>
    </dgm:pt>
    <dgm:pt modelId="{5AD66173-310C-45AB-9469-0D27E8117E09}">
      <dgm:prSet phldrT="[文本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rPr>
            <a:t>理想抱负</a:t>
          </a:r>
          <a:endParaRPr lang="zh-CN" altLang="en-US" dirty="0">
            <a:solidFill>
              <a:schemeClr val="bg1"/>
            </a:solidFill>
            <a:latin typeface="汉仪综艺体简" panose="02010609000101010101" pitchFamily="49" charset="-122"/>
            <a:ea typeface="汉仪综艺体简" panose="02010609000101010101" pitchFamily="49" charset="-122"/>
          </a:endParaRPr>
        </a:p>
      </dgm:t>
    </dgm:pt>
    <dgm:pt modelId="{934BA3CF-C76E-42DA-A90F-617A67AE310F}" type="parTrans" cxnId="{CC88F9CD-67F8-46D0-93EA-DDC0EB33DEDA}">
      <dgm:prSet/>
      <dgm:spPr/>
      <dgm:t>
        <a:bodyPr/>
        <a:lstStyle/>
        <a:p>
          <a:endParaRPr lang="zh-CN" altLang="en-US"/>
        </a:p>
      </dgm:t>
    </dgm:pt>
    <dgm:pt modelId="{F8CD6D14-9527-43C0-973C-DC010C56D028}" type="sibTrans" cxnId="{CC88F9CD-67F8-46D0-93EA-DDC0EB33DEDA}">
      <dgm:prSet/>
      <dgm:spPr/>
      <dgm:t>
        <a:bodyPr/>
        <a:lstStyle/>
        <a:p>
          <a:endParaRPr lang="zh-CN" altLang="en-US"/>
        </a:p>
      </dgm:t>
    </dgm:pt>
    <dgm:pt modelId="{3E84B6A7-2D61-4694-9F41-EB63F8523034}">
      <dgm:prSet phldrT="[文本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rPr>
            <a:t>艺术修养</a:t>
          </a:r>
          <a:endParaRPr lang="zh-CN" altLang="en-US" dirty="0">
            <a:solidFill>
              <a:schemeClr val="bg1"/>
            </a:solidFill>
            <a:latin typeface="汉仪综艺体简" panose="02010609000101010101" pitchFamily="49" charset="-122"/>
            <a:ea typeface="汉仪综艺体简" panose="02010609000101010101" pitchFamily="49" charset="-122"/>
          </a:endParaRPr>
        </a:p>
      </dgm:t>
    </dgm:pt>
    <dgm:pt modelId="{25A6C1B1-C418-4EE3-92EB-AE3495925CE6}" type="parTrans" cxnId="{63138D4D-97C4-45BC-93E7-BA7C0F7F63DD}">
      <dgm:prSet/>
      <dgm:spPr/>
      <dgm:t>
        <a:bodyPr/>
        <a:lstStyle/>
        <a:p>
          <a:endParaRPr lang="zh-CN" altLang="en-US"/>
        </a:p>
      </dgm:t>
    </dgm:pt>
    <dgm:pt modelId="{133539EC-7192-4224-81CD-6DA3921D9AF0}" type="sibTrans" cxnId="{63138D4D-97C4-45BC-93E7-BA7C0F7F63DD}">
      <dgm:prSet/>
      <dgm:spPr/>
      <dgm:t>
        <a:bodyPr/>
        <a:lstStyle/>
        <a:p>
          <a:endParaRPr lang="zh-CN" altLang="en-US"/>
        </a:p>
      </dgm:t>
    </dgm:pt>
    <dgm:pt modelId="{AFD67887-EF98-4714-856A-88588B6B2F88}" type="pres">
      <dgm:prSet presAssocID="{7618AB4C-1EC7-4B0E-A767-6D3F2E9BD7C7}" presName="Name0" presStyleCnt="0">
        <dgm:presLayoutVars>
          <dgm:dir/>
          <dgm:animLvl val="lvl"/>
          <dgm:resizeHandles val="exact"/>
        </dgm:presLayoutVars>
      </dgm:prSet>
      <dgm:spPr/>
    </dgm:pt>
    <dgm:pt modelId="{D8BADFEA-6531-4B9E-A98A-16A9FB589D11}" type="pres">
      <dgm:prSet presAssocID="{860D7A3A-7065-47C8-89FE-364D72E7E50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FCB4EA-7807-40B3-8F3C-2910B01C89B1}" type="pres">
      <dgm:prSet presAssocID="{A65BEDD0-2634-496A-9EB3-2730E13A90E5}" presName="parTxOnlySpace" presStyleCnt="0"/>
      <dgm:spPr/>
    </dgm:pt>
    <dgm:pt modelId="{E6AC0CA4-A4B6-4CDA-BA5D-672F89857E06}" type="pres">
      <dgm:prSet presAssocID="{5AD66173-310C-45AB-9469-0D27E8117E09}" presName="parTxOnly" presStyleLbl="node1" presStyleIdx="1" presStyleCnt="3" custLinFactNeighborX="162" custLinFactNeighborY="993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CFF404-01BD-4336-B513-E446D138AE85}" type="pres">
      <dgm:prSet presAssocID="{F8CD6D14-9527-43C0-973C-DC010C56D028}" presName="parTxOnlySpace" presStyleCnt="0"/>
      <dgm:spPr/>
    </dgm:pt>
    <dgm:pt modelId="{4DE5918B-0AB6-4167-847C-B0ACB9EDC124}" type="pres">
      <dgm:prSet presAssocID="{3E84B6A7-2D61-4694-9F41-EB63F852303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3138D4D-97C4-45BC-93E7-BA7C0F7F63DD}" srcId="{7618AB4C-1EC7-4B0E-A767-6D3F2E9BD7C7}" destId="{3E84B6A7-2D61-4694-9F41-EB63F8523034}" srcOrd="2" destOrd="0" parTransId="{25A6C1B1-C418-4EE3-92EB-AE3495925CE6}" sibTransId="{133539EC-7192-4224-81CD-6DA3921D9AF0}"/>
    <dgm:cxn modelId="{CC88F9CD-67F8-46D0-93EA-DDC0EB33DEDA}" srcId="{7618AB4C-1EC7-4B0E-A767-6D3F2E9BD7C7}" destId="{5AD66173-310C-45AB-9469-0D27E8117E09}" srcOrd="1" destOrd="0" parTransId="{934BA3CF-C76E-42DA-A90F-617A67AE310F}" sibTransId="{F8CD6D14-9527-43C0-973C-DC010C56D028}"/>
    <dgm:cxn modelId="{CF8531B7-A735-448B-8E14-BBAD7C93D046}" type="presOf" srcId="{7618AB4C-1EC7-4B0E-A767-6D3F2E9BD7C7}" destId="{AFD67887-EF98-4714-856A-88588B6B2F88}" srcOrd="0" destOrd="0" presId="urn:microsoft.com/office/officeart/2005/8/layout/chevron1"/>
    <dgm:cxn modelId="{8FA32258-FF64-49AE-9C58-84C205C482FF}" srcId="{7618AB4C-1EC7-4B0E-A767-6D3F2E9BD7C7}" destId="{860D7A3A-7065-47C8-89FE-364D72E7E506}" srcOrd="0" destOrd="0" parTransId="{CD92A677-267D-4AB3-A7C6-B295EE9EE885}" sibTransId="{A65BEDD0-2634-496A-9EB3-2730E13A90E5}"/>
    <dgm:cxn modelId="{8FB4E86B-6B6A-4BF4-B22D-0D5AA7AB9E45}" type="presOf" srcId="{3E84B6A7-2D61-4694-9F41-EB63F8523034}" destId="{4DE5918B-0AB6-4167-847C-B0ACB9EDC124}" srcOrd="0" destOrd="0" presId="urn:microsoft.com/office/officeart/2005/8/layout/chevron1"/>
    <dgm:cxn modelId="{4F24391C-B342-449B-B132-9D898C4E4122}" type="presOf" srcId="{5AD66173-310C-45AB-9469-0D27E8117E09}" destId="{E6AC0CA4-A4B6-4CDA-BA5D-672F89857E06}" srcOrd="0" destOrd="0" presId="urn:microsoft.com/office/officeart/2005/8/layout/chevron1"/>
    <dgm:cxn modelId="{D5D662F2-F262-4021-9DA9-CE17F9B2C8B9}" type="presOf" srcId="{860D7A3A-7065-47C8-89FE-364D72E7E506}" destId="{D8BADFEA-6531-4B9E-A98A-16A9FB589D11}" srcOrd="0" destOrd="0" presId="urn:microsoft.com/office/officeart/2005/8/layout/chevron1"/>
    <dgm:cxn modelId="{F05D3FB5-ECA6-477B-94AD-A536CCC05AF3}" type="presParOf" srcId="{AFD67887-EF98-4714-856A-88588B6B2F88}" destId="{D8BADFEA-6531-4B9E-A98A-16A9FB589D11}" srcOrd="0" destOrd="0" presId="urn:microsoft.com/office/officeart/2005/8/layout/chevron1"/>
    <dgm:cxn modelId="{F5FAE408-AA9F-4012-8BAA-BF345E4C1B76}" type="presParOf" srcId="{AFD67887-EF98-4714-856A-88588B6B2F88}" destId="{DDFCB4EA-7807-40B3-8F3C-2910B01C89B1}" srcOrd="1" destOrd="0" presId="urn:microsoft.com/office/officeart/2005/8/layout/chevron1"/>
    <dgm:cxn modelId="{6CC7EB9A-D001-4FA7-8E1C-D246619ED8B1}" type="presParOf" srcId="{AFD67887-EF98-4714-856A-88588B6B2F88}" destId="{E6AC0CA4-A4B6-4CDA-BA5D-672F89857E06}" srcOrd="2" destOrd="0" presId="urn:microsoft.com/office/officeart/2005/8/layout/chevron1"/>
    <dgm:cxn modelId="{530A65CA-6B0F-422D-A598-553347FB7C42}" type="presParOf" srcId="{AFD67887-EF98-4714-856A-88588B6B2F88}" destId="{1FCFF404-01BD-4336-B513-E446D138AE85}" srcOrd="3" destOrd="0" presId="urn:microsoft.com/office/officeart/2005/8/layout/chevron1"/>
    <dgm:cxn modelId="{22D671A4-52DD-4B43-8655-42A5C96EC8D5}" type="presParOf" srcId="{AFD67887-EF98-4714-856A-88588B6B2F88}" destId="{4DE5918B-0AB6-4167-847C-B0ACB9EDC124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BE6A7-08A1-4D0B-9018-FF24184E31A2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FE9E3-A106-417D-A09B-07F47283A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85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A5600-4013-4AD4-9B29-67A22482D596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22B2B-A904-4A47-BE7F-19DE6BDA37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986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22B2B-A904-4A47-BE7F-19DE6BDA371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4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22B2B-A904-4A47-BE7F-19DE6BDA371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38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22B2B-A904-4A47-BE7F-19DE6BDA371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41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22B2B-A904-4A47-BE7F-19DE6BDA371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77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5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80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92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6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3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56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9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38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6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203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32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3ECDD-60EC-469D-8C44-65015905AD01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DBC65-6E25-4CE9-9FE8-47B6E16D4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8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9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" Type="http://schemas.openxmlformats.org/officeDocument/2006/relationships/audio" Target="../media/audio3.wav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15.xml"/><Relationship Id="rId5" Type="http://schemas.openxmlformats.org/officeDocument/2006/relationships/slide" Target="slide12.xml"/><Relationship Id="rId15" Type="http://schemas.openxmlformats.org/officeDocument/2006/relationships/slide" Target="slide19.xml"/><Relationship Id="rId10" Type="http://schemas.microsoft.com/office/2007/relationships/hdphoto" Target="../media/hdphoto4.wdp"/><Relationship Id="rId19" Type="http://schemas.openxmlformats.org/officeDocument/2006/relationships/slide" Target="slide23.xml"/><Relationship Id="rId4" Type="http://schemas.openxmlformats.org/officeDocument/2006/relationships/slide" Target="slide14.xml"/><Relationship Id="rId9" Type="http://schemas.openxmlformats.org/officeDocument/2006/relationships/image" Target="../media/image12.png"/><Relationship Id="rId1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18" Type="http://schemas.openxmlformats.org/officeDocument/2006/relationships/slide" Target="slide14.xml"/><Relationship Id="rId3" Type="http://schemas.openxmlformats.org/officeDocument/2006/relationships/image" Target="../media/image10.png"/><Relationship Id="rId7" Type="http://schemas.microsoft.com/office/2007/relationships/hdphoto" Target="../media/hdphoto4.wdp"/><Relationship Id="rId12" Type="http://schemas.openxmlformats.org/officeDocument/2006/relationships/slide" Target="slide20.xml"/><Relationship Id="rId17" Type="http://schemas.openxmlformats.org/officeDocument/2006/relationships/slide" Target="slide62.xml"/><Relationship Id="rId2" Type="http://schemas.openxmlformats.org/officeDocument/2006/relationships/audio" Target="../media/audio4.wav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19.xml"/><Relationship Id="rId5" Type="http://schemas.microsoft.com/office/2007/relationships/hdphoto" Target="../media/hdphoto3.wdp"/><Relationship Id="rId15" Type="http://schemas.openxmlformats.org/officeDocument/2006/relationships/slide" Target="slide23.xml"/><Relationship Id="rId10" Type="http://schemas.openxmlformats.org/officeDocument/2006/relationships/slide" Target="slide18.xml"/><Relationship Id="rId4" Type="http://schemas.openxmlformats.org/officeDocument/2006/relationships/image" Target="../media/image11.png"/><Relationship Id="rId9" Type="http://schemas.openxmlformats.org/officeDocument/2006/relationships/slide" Target="slide17.xml"/><Relationship Id="rId14" Type="http://schemas.openxmlformats.org/officeDocument/2006/relationships/slide" Target="slide22.xml"/><Relationship Id="rId22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18" Type="http://schemas.openxmlformats.org/officeDocument/2006/relationships/image" Target="../media/image11.png"/><Relationship Id="rId3" Type="http://schemas.openxmlformats.org/officeDocument/2006/relationships/image" Target="../media/image10.png"/><Relationship Id="rId21" Type="http://schemas.openxmlformats.org/officeDocument/2006/relationships/image" Target="../media/image12.png"/><Relationship Id="rId7" Type="http://schemas.openxmlformats.org/officeDocument/2006/relationships/slide" Target="slide31.xml"/><Relationship Id="rId12" Type="http://schemas.openxmlformats.org/officeDocument/2006/relationships/slide" Target="slide20.xml"/><Relationship Id="rId17" Type="http://schemas.openxmlformats.org/officeDocument/2006/relationships/slide" Target="slide12.xml"/><Relationship Id="rId2" Type="http://schemas.openxmlformats.org/officeDocument/2006/relationships/audio" Target="../media/audio3.wav"/><Relationship Id="rId16" Type="http://schemas.openxmlformats.org/officeDocument/2006/relationships/slide" Target="slide24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9.xml"/><Relationship Id="rId5" Type="http://schemas.openxmlformats.org/officeDocument/2006/relationships/slide" Target="slide27.xml"/><Relationship Id="rId15" Type="http://schemas.openxmlformats.org/officeDocument/2006/relationships/slide" Target="slide23.xml"/><Relationship Id="rId10" Type="http://schemas.openxmlformats.org/officeDocument/2006/relationships/slide" Target="slide18.xml"/><Relationship Id="rId19" Type="http://schemas.microsoft.com/office/2007/relationships/hdphoto" Target="../media/hdphoto3.wdp"/><Relationship Id="rId4" Type="http://schemas.openxmlformats.org/officeDocument/2006/relationships/slide" Target="slide14.xml"/><Relationship Id="rId9" Type="http://schemas.openxmlformats.org/officeDocument/2006/relationships/slide" Target="slide17.xml"/><Relationship Id="rId14" Type="http://schemas.openxmlformats.org/officeDocument/2006/relationships/slide" Target="slide22.xml"/><Relationship Id="rId22" Type="http://schemas.microsoft.com/office/2007/relationships/hdphoto" Target="../media/hdphoto4.wdp"/><Relationship Id="rId27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3.xml"/><Relationship Id="rId18" Type="http://schemas.openxmlformats.org/officeDocument/2006/relationships/slide" Target="slide13.xml"/><Relationship Id="rId26" Type="http://schemas.openxmlformats.org/officeDocument/2006/relationships/audio" Target="../media/audio1.wav"/><Relationship Id="rId3" Type="http://schemas.openxmlformats.org/officeDocument/2006/relationships/image" Target="../media/image10.png"/><Relationship Id="rId21" Type="http://schemas.openxmlformats.org/officeDocument/2006/relationships/slide" Target="slide5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17" Type="http://schemas.microsoft.com/office/2007/relationships/hdphoto" Target="../media/hdphoto3.wdp"/><Relationship Id="rId2" Type="http://schemas.openxmlformats.org/officeDocument/2006/relationships/audio" Target="../media/audio1.wav"/><Relationship Id="rId16" Type="http://schemas.openxmlformats.org/officeDocument/2006/relationships/image" Target="../media/image11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hyperlink" Target="http://office.microsoft.com/zh-cn" TargetMode="External"/><Relationship Id="rId15" Type="http://schemas.openxmlformats.org/officeDocument/2006/relationships/slide" Target="slide12.xml"/><Relationship Id="rId10" Type="http://schemas.openxmlformats.org/officeDocument/2006/relationships/slide" Target="slide20.xml"/><Relationship Id="rId19" Type="http://schemas.openxmlformats.org/officeDocument/2006/relationships/image" Target="../media/image12.png"/><Relationship Id="rId4" Type="http://schemas.openxmlformats.org/officeDocument/2006/relationships/slide" Target="slide14.xml"/><Relationship Id="rId9" Type="http://schemas.openxmlformats.org/officeDocument/2006/relationships/slide" Target="slide19.xml"/><Relationship Id="rId14" Type="http://schemas.openxmlformats.org/officeDocument/2006/relationships/slide" Target="slide24.xml"/><Relationship Id="rId2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microsoft.com/office/2007/relationships/hdphoto" Target="../media/hdphoto3.wdp"/><Relationship Id="rId3" Type="http://schemas.openxmlformats.org/officeDocument/2006/relationships/image" Target="../media/image10.png"/><Relationship Id="rId21" Type="http://schemas.microsoft.com/office/2007/relationships/hdphoto" Target="../media/hdphoto4.wdp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image" Target="../media/image11.png"/><Relationship Id="rId2" Type="http://schemas.openxmlformats.org/officeDocument/2006/relationships/audio" Target="../media/audio3.wav"/><Relationship Id="rId16" Type="http://schemas.openxmlformats.org/officeDocument/2006/relationships/slide" Target="slide12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slide" Target="slide20.xml"/><Relationship Id="rId5" Type="http://schemas.openxmlformats.org/officeDocument/2006/relationships/image" Target="../media/image13.png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19" Type="http://schemas.openxmlformats.org/officeDocument/2006/relationships/slide" Target="slide13.xml"/><Relationship Id="rId4" Type="http://schemas.openxmlformats.org/officeDocument/2006/relationships/slide" Target="slide14.xml"/><Relationship Id="rId9" Type="http://schemas.openxmlformats.org/officeDocument/2006/relationships/slide" Target="slide18.xml"/><Relationship Id="rId14" Type="http://schemas.openxmlformats.org/officeDocument/2006/relationships/slide" Target="slide23.xml"/><Relationship Id="rId27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microsoft.com/office/2007/relationships/hdphoto" Target="../media/hdphoto3.wdp"/><Relationship Id="rId26" Type="http://schemas.openxmlformats.org/officeDocument/2006/relationships/audio" Target="../media/audio3.wav"/><Relationship Id="rId3" Type="http://schemas.openxmlformats.org/officeDocument/2006/relationships/image" Target="../media/image10.png"/><Relationship Id="rId21" Type="http://schemas.microsoft.com/office/2007/relationships/hdphoto" Target="../media/hdphoto4.wdp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image" Target="../media/image11.png"/><Relationship Id="rId2" Type="http://schemas.openxmlformats.org/officeDocument/2006/relationships/audio" Target="../media/audio3.wav"/><Relationship Id="rId16" Type="http://schemas.openxmlformats.org/officeDocument/2006/relationships/slide" Target="slide12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slide" Target="slide33.xml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19" Type="http://schemas.openxmlformats.org/officeDocument/2006/relationships/slide" Target="slide13.xml"/><Relationship Id="rId4" Type="http://schemas.openxmlformats.org/officeDocument/2006/relationships/slide" Target="slide14.xml"/><Relationship Id="rId9" Type="http://schemas.openxmlformats.org/officeDocument/2006/relationships/slide" Target="slide18.xml"/><Relationship Id="rId1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18" Type="http://schemas.openxmlformats.org/officeDocument/2006/relationships/image" Target="../media/image11.png"/><Relationship Id="rId26" Type="http://schemas.openxmlformats.org/officeDocument/2006/relationships/slide" Target="slide49.xml"/><Relationship Id="rId3" Type="http://schemas.openxmlformats.org/officeDocument/2006/relationships/image" Target="../media/image10.png"/><Relationship Id="rId21" Type="http://schemas.openxmlformats.org/officeDocument/2006/relationships/image" Target="../media/image12.png"/><Relationship Id="rId7" Type="http://schemas.microsoft.com/office/2007/relationships/hdphoto" Target="../media/hdphoto2.wdp"/><Relationship Id="rId12" Type="http://schemas.openxmlformats.org/officeDocument/2006/relationships/slide" Target="slide20.xml"/><Relationship Id="rId17" Type="http://schemas.openxmlformats.org/officeDocument/2006/relationships/slide" Target="slide12.xml"/><Relationship Id="rId25" Type="http://schemas.openxmlformats.org/officeDocument/2006/relationships/slide" Target="slide45.xml"/><Relationship Id="rId2" Type="http://schemas.openxmlformats.org/officeDocument/2006/relationships/audio" Target="../media/audio3.wav"/><Relationship Id="rId16" Type="http://schemas.openxmlformats.org/officeDocument/2006/relationships/slide" Target="slide24.xml"/><Relationship Id="rId20" Type="http://schemas.openxmlformats.org/officeDocument/2006/relationships/slide" Target="slide13.xml"/><Relationship Id="rId29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slide" Target="slide19.xml"/><Relationship Id="rId24" Type="http://schemas.openxmlformats.org/officeDocument/2006/relationships/slide" Target="slide42.xml"/><Relationship Id="rId5" Type="http://schemas.openxmlformats.org/officeDocument/2006/relationships/slide" Target="slide34.xml"/><Relationship Id="rId15" Type="http://schemas.openxmlformats.org/officeDocument/2006/relationships/slide" Target="slide23.xml"/><Relationship Id="rId23" Type="http://schemas.openxmlformats.org/officeDocument/2006/relationships/slide" Target="slide38.xml"/><Relationship Id="rId28" Type="http://schemas.openxmlformats.org/officeDocument/2006/relationships/slide" Target="slide40.xml"/><Relationship Id="rId36" Type="http://schemas.openxmlformats.org/officeDocument/2006/relationships/audio" Target="../media/audio3.wav"/><Relationship Id="rId10" Type="http://schemas.openxmlformats.org/officeDocument/2006/relationships/slide" Target="slide18.xml"/><Relationship Id="rId19" Type="http://schemas.microsoft.com/office/2007/relationships/hdphoto" Target="../media/hdphoto3.wdp"/><Relationship Id="rId31" Type="http://schemas.openxmlformats.org/officeDocument/2006/relationships/slide" Target="slide51.xml"/><Relationship Id="rId4" Type="http://schemas.openxmlformats.org/officeDocument/2006/relationships/slide" Target="slide14.xml"/><Relationship Id="rId9" Type="http://schemas.openxmlformats.org/officeDocument/2006/relationships/slide" Target="slide17.xml"/><Relationship Id="rId14" Type="http://schemas.openxmlformats.org/officeDocument/2006/relationships/slide" Target="slide22.xml"/><Relationship Id="rId22" Type="http://schemas.microsoft.com/office/2007/relationships/hdphoto" Target="../media/hdphoto4.wdp"/><Relationship Id="rId27" Type="http://schemas.openxmlformats.org/officeDocument/2006/relationships/slide" Target="slide36.xml"/><Relationship Id="rId30" Type="http://schemas.openxmlformats.org/officeDocument/2006/relationships/slide" Target="slide4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microsoft.com/office/2007/relationships/hdphoto" Target="../media/hdphoto3.wdp"/><Relationship Id="rId26" Type="http://schemas.openxmlformats.org/officeDocument/2006/relationships/audio" Target="../media/audio3.wav"/><Relationship Id="rId3" Type="http://schemas.openxmlformats.org/officeDocument/2006/relationships/image" Target="../media/image10.png"/><Relationship Id="rId21" Type="http://schemas.microsoft.com/office/2007/relationships/hdphoto" Target="../media/hdphoto4.wdp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image" Target="../media/image11.png"/><Relationship Id="rId2" Type="http://schemas.openxmlformats.org/officeDocument/2006/relationships/audio" Target="../media/audio3.wav"/><Relationship Id="rId16" Type="http://schemas.openxmlformats.org/officeDocument/2006/relationships/slide" Target="slide12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slide" Target="slide53.xml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19" Type="http://schemas.openxmlformats.org/officeDocument/2006/relationships/slide" Target="slide13.xml"/><Relationship Id="rId4" Type="http://schemas.openxmlformats.org/officeDocument/2006/relationships/slide" Target="slide14.xml"/><Relationship Id="rId9" Type="http://schemas.openxmlformats.org/officeDocument/2006/relationships/slide" Target="slide18.xml"/><Relationship Id="rId1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4.xml"/><Relationship Id="rId18" Type="http://schemas.openxmlformats.org/officeDocument/2006/relationships/image" Target="../media/image12.png"/><Relationship Id="rId3" Type="http://schemas.openxmlformats.org/officeDocument/2006/relationships/image" Target="../media/image10.png"/><Relationship Id="rId21" Type="http://schemas.openxmlformats.org/officeDocument/2006/relationships/image" Target="../media/image1.png"/><Relationship Id="rId7" Type="http://schemas.openxmlformats.org/officeDocument/2006/relationships/slide" Target="slide18.xml"/><Relationship Id="rId12" Type="http://schemas.openxmlformats.org/officeDocument/2006/relationships/slide" Target="slide23.xml"/><Relationship Id="rId17" Type="http://schemas.openxmlformats.org/officeDocument/2006/relationships/slide" Target="slide13.xml"/><Relationship Id="rId2" Type="http://schemas.openxmlformats.org/officeDocument/2006/relationships/audio" Target="../media/audio3.wav"/><Relationship Id="rId16" Type="http://schemas.microsoft.com/office/2007/relationships/hdphoto" Target="../media/hdphoto3.wdp"/><Relationship Id="rId20" Type="http://schemas.openxmlformats.org/officeDocument/2006/relationships/slide" Target="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5" Type="http://schemas.openxmlformats.org/officeDocument/2006/relationships/slide" Target="slide16.xml"/><Relationship Id="rId15" Type="http://schemas.openxmlformats.org/officeDocument/2006/relationships/image" Target="../media/image11.png"/><Relationship Id="rId10" Type="http://schemas.openxmlformats.org/officeDocument/2006/relationships/slide" Target="slide21.xml"/><Relationship Id="rId19" Type="http://schemas.microsoft.com/office/2007/relationships/hdphoto" Target="../media/hdphoto4.wdp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12.xml"/><Relationship Id="rId22" Type="http://schemas.openxmlformats.org/officeDocument/2006/relationships/slide" Target="slide59.xml"/><Relationship Id="rId27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microsoft.com/office/2007/relationships/hdphoto" Target="../media/hdphoto3.wdp"/><Relationship Id="rId26" Type="http://schemas.openxmlformats.org/officeDocument/2006/relationships/audio" Target="../media/audio3.wav"/><Relationship Id="rId3" Type="http://schemas.openxmlformats.org/officeDocument/2006/relationships/image" Target="../media/image10.png"/><Relationship Id="rId21" Type="http://schemas.microsoft.com/office/2007/relationships/hdphoto" Target="../media/hdphoto4.wdp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image" Target="../media/image11.png"/><Relationship Id="rId2" Type="http://schemas.openxmlformats.org/officeDocument/2006/relationships/audio" Target="../media/audio3.wav"/><Relationship Id="rId16" Type="http://schemas.openxmlformats.org/officeDocument/2006/relationships/slide" Target="slide12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slide" Target="slide60.xml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19" Type="http://schemas.openxmlformats.org/officeDocument/2006/relationships/slide" Target="slide13.xml"/><Relationship Id="rId4" Type="http://schemas.openxmlformats.org/officeDocument/2006/relationships/slide" Target="slide14.xml"/><Relationship Id="rId9" Type="http://schemas.openxmlformats.org/officeDocument/2006/relationships/slide" Target="slide18.xml"/><Relationship Id="rId1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microsoft.com/office/2007/relationships/hdphoto" Target="../media/hdphoto3.wdp"/><Relationship Id="rId26" Type="http://schemas.openxmlformats.org/officeDocument/2006/relationships/audio" Target="../media/audio3.wav"/><Relationship Id="rId3" Type="http://schemas.openxmlformats.org/officeDocument/2006/relationships/image" Target="../media/image10.png"/><Relationship Id="rId21" Type="http://schemas.microsoft.com/office/2007/relationships/hdphoto" Target="../media/hdphoto4.wdp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image" Target="../media/image11.png"/><Relationship Id="rId2" Type="http://schemas.openxmlformats.org/officeDocument/2006/relationships/audio" Target="../media/audio3.wav"/><Relationship Id="rId16" Type="http://schemas.openxmlformats.org/officeDocument/2006/relationships/slide" Target="slide12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slide" Target="slide61.xml"/><Relationship Id="rId15" Type="http://schemas.openxmlformats.org/officeDocument/2006/relationships/slide" Target="slide24.xml"/><Relationship Id="rId10" Type="http://schemas.openxmlformats.org/officeDocument/2006/relationships/slide" Target="slide19.xml"/><Relationship Id="rId19" Type="http://schemas.openxmlformats.org/officeDocument/2006/relationships/slide" Target="slide13.xml"/><Relationship Id="rId4" Type="http://schemas.openxmlformats.org/officeDocument/2006/relationships/slide" Target="slide14.xml"/><Relationship Id="rId9" Type="http://schemas.openxmlformats.org/officeDocument/2006/relationships/slide" Target="slide18.xml"/><Relationship Id="rId1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" Target="slide14.xml"/><Relationship Id="rId7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4" Type="http://schemas.openxmlformats.org/officeDocument/2006/relationships/slide" Target="slide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14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94262" y="2274838"/>
            <a:ext cx="595547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为确保播放不出现异常，请确保您的计算机达到此要求：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系统：限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Windows XP / Vista / 7 / 8 / 8.1 / 10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软件：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Office 2010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（最低要求）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          Office 2013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（推荐）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         Office 2015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（可以试一下）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         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*不建议使用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WPS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配置：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Office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的最低要求达到就行。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另需字体文件：方正大标宋体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17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76680" y="1718931"/>
            <a:ext cx="8590640" cy="3155663"/>
            <a:chOff x="1680509" y="884709"/>
            <a:chExt cx="5782981" cy="2124305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680509" y="884709"/>
              <a:ext cx="5782981" cy="2124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0509" y="884709"/>
              <a:ext cx="5782981" cy="8430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913861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2687213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460565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4233917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213488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252772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292056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331340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43114" y="6185333"/>
            <a:ext cx="50577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鼠标左击幻灯片（正文）上方可进入目录。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680" y="1724841"/>
            <a:ext cx="8590640" cy="12371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265419" y="1464176"/>
            <a:ext cx="645042" cy="645042"/>
            <a:chOff x="-1452754" y="620595"/>
            <a:chExt cx="645042" cy="645042"/>
          </a:xfrm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-1452754" y="620595"/>
              <a:ext cx="645042" cy="645042"/>
            </a:xfrm>
            <a:prstGeom prst="ellipse">
              <a:avLst/>
            </a:prstGeom>
            <a:noFill/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-1364233" y="709116"/>
              <a:ext cx="468000" cy="46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上箭头 17"/>
          <p:cNvSpPr/>
          <p:nvPr/>
        </p:nvSpPr>
        <p:spPr>
          <a:xfrm rot="19057581">
            <a:off x="6627318" y="1667997"/>
            <a:ext cx="484632" cy="779123"/>
          </a:xfrm>
          <a:prstGeom prst="upArrow">
            <a:avLst>
              <a:gd name="adj1" fmla="val 18721"/>
              <a:gd name="adj2" fmla="val 12910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hlinkClick r:id="rId2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hlinkClick r:id="rId2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58749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632098"/>
            <a:ext cx="9144000" cy="35938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更多精彩，邀您发现！</a:t>
            </a:r>
            <a:endParaRPr lang="zh-CN" altLang="en-US" sz="5400" dirty="0"/>
          </a:p>
        </p:txBody>
      </p:sp>
      <p:sp>
        <p:nvSpPr>
          <p:cNvPr id="12" name="矩形 11"/>
          <p:cNvSpPr/>
          <p:nvPr/>
        </p:nvSpPr>
        <p:spPr>
          <a:xfrm>
            <a:off x="0" y="1632098"/>
            <a:ext cx="9144000" cy="35938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+mj-ea"/>
                <a:ea typeface="+mj-ea"/>
              </a:rPr>
              <a:t>单击鼠标左键来放映幻灯片。</a:t>
            </a:r>
            <a:endParaRPr lang="zh-CN" altLang="en-US" sz="4800" dirty="0"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110" y="3159291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857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67751" cy="68639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6" y="-3464"/>
            <a:ext cx="9165265" cy="6870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443" y="0"/>
            <a:ext cx="2101557" cy="2031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83181" y="23092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隶书" panose="02010800040101010101" pitchFamily="2" charset="-122"/>
                <a:ea typeface="华文隶书" panose="02010800040101010101" pitchFamily="2" charset="-122"/>
              </a:rPr>
              <a:t>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85335" y="23092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语</a:t>
            </a:r>
            <a:endParaRPr lang="zh-CN" altLang="en-US" sz="9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97122" y="-156966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十则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56796" y="627322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目录</a:t>
            </a:r>
            <a:endParaRPr lang="zh-CN" altLang="en-US" sz="32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5" name="图片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199" y="6326704"/>
            <a:ext cx="477816" cy="477816"/>
          </a:xfrm>
          <a:prstGeom prst="rect">
            <a:avLst/>
          </a:prstGeom>
        </p:spPr>
      </p:pic>
      <p:sp>
        <p:nvSpPr>
          <p:cNvPr id="10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394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2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3.33333E-6 L -0.25104 -0.0007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1.85185E-6 L -0.25104 0.00046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3.33333E-6 L -0.25937 -0.0007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96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0" nodeType="withEffect" p14:presetBounceEnd="66667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66667E-6 1.85185E-6 L 0.00104 0.25741 " pathEditMode="relative" rAng="0" ptsTypes="AA" p14:bounceEnd="66667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1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3" presetClass="emph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26" presetID="3" presetClass="emph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28" presetID="3" presetClass="emph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3" presetClass="emph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8" grpId="0"/>
          <p:bldP spid="8" grpId="1"/>
          <p:bldP spid="9" grpId="0"/>
          <p:bldP spid="9" grpId="1"/>
          <p:bldP spid="2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2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3.33333E-6 L -0.25104 -0.0007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1.85185E-6 L -0.25104 0.00046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3.33333E-6 L -0.25937 -0.0007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96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66667E-6 1.85185E-6 L 0.00104 0.25741 " pathEditMode="relative" rAng="0" ptsTypes="AA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1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3" presetClass="emph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26" presetID="3" presetClass="emph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28" presetID="3" presetClass="emph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3" presetClass="emph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8" grpId="0"/>
          <p:bldP spid="8" grpId="1"/>
          <p:bldP spid="9" grpId="0"/>
          <p:bldP spid="9" grpId="1"/>
          <p:bldP spid="2" grpId="0"/>
          <p:bldP spid="1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23010"/>
            <a:ext cx="9144000" cy="3811979"/>
          </a:xfrm>
          <a:prstGeom prst="rect">
            <a:avLst/>
          </a:prstGeom>
          <a:solidFill>
            <a:srgbClr val="1452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+mj-ea"/>
                <a:ea typeface="+mj-ea"/>
              </a:rPr>
              <a:t>关于</a:t>
            </a:r>
            <a:endParaRPr lang="en-US" altLang="zh-CN" sz="4400" dirty="0" smtClean="0">
              <a:latin typeface="+mj-ea"/>
              <a:ea typeface="+mj-ea"/>
            </a:endParaRPr>
          </a:p>
          <a:p>
            <a:pPr algn="ctr"/>
            <a:endParaRPr lang="en-US" altLang="zh-CN" sz="2000" dirty="0" smtClean="0"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latin typeface="+mn-ea"/>
              </a:rPr>
              <a:t>制作软件：</a:t>
            </a:r>
            <a:r>
              <a:rPr lang="en-US" altLang="zh-CN" sz="2400" dirty="0" smtClean="0">
                <a:latin typeface="+mn-ea"/>
              </a:rPr>
              <a:t>Microsoft Office 2013 Professional</a:t>
            </a:r>
          </a:p>
          <a:p>
            <a:pPr algn="ctr"/>
            <a:r>
              <a:rPr lang="zh-CN" altLang="en-US" sz="2400" dirty="0" smtClean="0">
                <a:latin typeface="+mn-ea"/>
              </a:rPr>
              <a:t>名称：语文版九上第二十五课</a:t>
            </a:r>
            <a:r>
              <a:rPr lang="en-US" altLang="zh-CN" sz="2400" dirty="0" smtClean="0">
                <a:latin typeface="+mn-ea"/>
              </a:rPr>
              <a:t>《</a:t>
            </a:r>
            <a:r>
              <a:rPr lang="zh-CN" altLang="en-US" sz="2400" dirty="0" smtClean="0">
                <a:latin typeface="+mn-ea"/>
              </a:rPr>
              <a:t>论语</a:t>
            </a:r>
            <a:r>
              <a:rPr lang="en-US" altLang="zh-CN" sz="2400" dirty="0" smtClean="0">
                <a:latin typeface="+mn-ea"/>
              </a:rPr>
              <a:t>》</a:t>
            </a:r>
            <a:r>
              <a:rPr lang="zh-CN" altLang="en-US" sz="2400" dirty="0" smtClean="0">
                <a:latin typeface="+mn-ea"/>
              </a:rPr>
              <a:t>十则 课件</a:t>
            </a:r>
            <a:endParaRPr lang="en-US" altLang="zh-CN" sz="2400" dirty="0" smtClean="0">
              <a:latin typeface="+mn-ea"/>
            </a:endParaRPr>
          </a:p>
          <a:p>
            <a:pPr algn="ctr"/>
            <a:r>
              <a:rPr lang="zh-CN" altLang="en-US" sz="2400" dirty="0">
                <a:latin typeface="+mn-ea"/>
              </a:rPr>
              <a:t>演讲</a:t>
            </a:r>
            <a:r>
              <a:rPr lang="zh-CN" altLang="en-US" sz="2400" dirty="0" smtClean="0">
                <a:latin typeface="+mn-ea"/>
              </a:rPr>
              <a:t>者：</a:t>
            </a:r>
            <a:r>
              <a:rPr lang="en-US" altLang="zh-CN" sz="2400" dirty="0" smtClean="0">
                <a:latin typeface="+mn-ea"/>
              </a:rPr>
              <a:t>7 kun</a:t>
            </a:r>
          </a:p>
          <a:p>
            <a:pPr algn="ctr"/>
            <a:r>
              <a:rPr lang="zh-CN" altLang="en-US" sz="2400" dirty="0" smtClean="0">
                <a:latin typeface="+mn-ea"/>
              </a:rPr>
              <a:t>制作者：</a:t>
            </a:r>
            <a:r>
              <a:rPr lang="en-US" altLang="zh-CN" sz="2400" dirty="0" smtClean="0">
                <a:latin typeface="Old English Text MT" panose="03040902040508030806" pitchFamily="66" charset="0"/>
              </a:rPr>
              <a:t>Pencith</a:t>
            </a:r>
          </a:p>
          <a:p>
            <a:pPr algn="ctr"/>
            <a:r>
              <a:rPr lang="zh-CN" altLang="en-US" sz="2400" dirty="0" smtClean="0">
                <a:latin typeface="+mn-ea"/>
              </a:rPr>
              <a:t>特别感谢：</a:t>
            </a:r>
            <a:r>
              <a:rPr lang="en-US" altLang="zh-CN" sz="2400" dirty="0" smtClean="0">
                <a:latin typeface="+mn-ea"/>
              </a:rPr>
              <a:t>www.5156edu.com</a:t>
            </a:r>
            <a:r>
              <a:rPr lang="zh-CN" altLang="en-US" sz="2400" dirty="0" smtClean="0">
                <a:latin typeface="+mn-ea"/>
              </a:rPr>
              <a:t>提供交流平台！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63" y="1694461"/>
            <a:ext cx="446066" cy="44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5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  <p:sndAc>
          <p:stSnd>
            <p:snd r:embed="rId2" name="Windows Background.wav"/>
          </p:stSnd>
        </p:sndAc>
      </p:transition>
    </mc:Choice>
    <mc:Fallback xmlns="">
      <p:transition spd="slow" advClick="0">
        <p:fade/>
        <p:sndAc>
          <p:stSnd>
            <p:snd r:embed="rId6" name="Windows Backgrou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3194" y="1151906"/>
            <a:ext cx="6590806" cy="5706094"/>
          </a:xfrm>
          <a:prstGeom prst="rect">
            <a:avLst/>
          </a:prstGeom>
          <a:solidFill>
            <a:srgbClr val="B7B5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29" name="矩形 28">
            <a:hlinkClick r:id="rId8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矩形 29">
            <a:hlinkClick r:id="rId5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88873" y="2621382"/>
            <a:ext cx="2304000" cy="2304000"/>
            <a:chOff x="4488873" y="2277000"/>
            <a:chExt cx="2304000" cy="2304000"/>
          </a:xfrm>
        </p:grpSpPr>
        <p:sp>
          <p:nvSpPr>
            <p:cNvPr id="2" name="椭圆 1">
              <a:hlinkClick r:id="rId11" action="ppaction://hlinksldjump"/>
            </p:cNvPr>
            <p:cNvSpPr>
              <a:spLocks noChangeAspect="1"/>
            </p:cNvSpPr>
            <p:nvPr/>
          </p:nvSpPr>
          <p:spPr>
            <a:xfrm>
              <a:off x="4488873" y="2277000"/>
              <a:ext cx="2304000" cy="230400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 31">
              <a:hlinkClick r:id="rId11" action="ppaction://hlinksldjump"/>
            </p:cNvPr>
            <p:cNvSpPr/>
            <p:nvPr/>
          </p:nvSpPr>
          <p:spPr>
            <a:xfrm rot="16200000">
              <a:off x="4775680" y="2920200"/>
              <a:ext cx="1991636" cy="1017599"/>
            </a:xfrm>
            <a:custGeom>
              <a:avLst/>
              <a:gdLst>
                <a:gd name="connsiteX0" fmla="*/ 1418243 w 1991636"/>
                <a:gd name="connsiteY0" fmla="*/ 191879 h 1017599"/>
                <a:gd name="connsiteX1" fmla="*/ 77269 w 1991636"/>
                <a:gd name="connsiteY1" fmla="*/ 191879 h 1017599"/>
                <a:gd name="connsiteX2" fmla="*/ 345464 w 1991636"/>
                <a:gd name="connsiteY2" fmla="*/ 880930 h 1017599"/>
                <a:gd name="connsiteX3" fmla="*/ 1150048 w 1991636"/>
                <a:gd name="connsiteY3" fmla="*/ 880930 h 1017599"/>
                <a:gd name="connsiteX4" fmla="*/ 1991636 w 1991636"/>
                <a:gd name="connsiteY4" fmla="*/ 0 h 1017599"/>
                <a:gd name="connsiteX5" fmla="*/ 1593309 w 1991636"/>
                <a:gd name="connsiteY5" fmla="*/ 1017599 h 1017599"/>
                <a:gd name="connsiteX6" fmla="*/ 398327 w 1991636"/>
                <a:gd name="connsiteY6" fmla="*/ 1017599 h 1017599"/>
                <a:gd name="connsiteX7" fmla="*/ 0 w 1991636"/>
                <a:gd name="connsiteY7" fmla="*/ 0 h 101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1636" h="1017599">
                  <a:moveTo>
                    <a:pt x="1418243" y="191879"/>
                  </a:moveTo>
                  <a:lnTo>
                    <a:pt x="77269" y="191879"/>
                  </a:lnTo>
                  <a:lnTo>
                    <a:pt x="345464" y="880930"/>
                  </a:lnTo>
                  <a:lnTo>
                    <a:pt x="1150048" y="880930"/>
                  </a:lnTo>
                  <a:close/>
                  <a:moveTo>
                    <a:pt x="1991636" y="0"/>
                  </a:moveTo>
                  <a:lnTo>
                    <a:pt x="1593309" y="1017599"/>
                  </a:lnTo>
                  <a:lnTo>
                    <a:pt x="398327" y="1017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流程图: 手动操作 5">
              <a:hlinkClick r:id="rId11" action="ppaction://hlinksldjump"/>
            </p:cNvPr>
            <p:cNvSpPr/>
            <p:nvPr/>
          </p:nvSpPr>
          <p:spPr>
            <a:xfrm rot="5400000">
              <a:off x="5579849" y="3507289"/>
              <a:ext cx="823624" cy="324722"/>
            </a:xfrm>
            <a:prstGeom prst="flowChartManualOperat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>
            <a:hlinkClick r:id="rId11" action="ppaction://hlinksldjump"/>
          </p:cNvPr>
          <p:cNvSpPr/>
          <p:nvPr/>
        </p:nvSpPr>
        <p:spPr>
          <a:xfrm>
            <a:off x="4916973" y="4983812"/>
            <a:ext cx="1437750" cy="61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退出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459892" y="4422794"/>
            <a:ext cx="678255" cy="263114"/>
          </a:xfrm>
          <a:prstGeom prst="line">
            <a:avLst/>
          </a:prstGeom>
          <a:ln w="25400">
            <a:solidFill>
              <a:srgbClr val="B7B5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hlinkClick r:id="rId12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13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14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15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16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7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8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9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20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6398427"/>
      </p:ext>
    </p:extLst>
  </p:cSld>
  <p:clrMapOvr>
    <a:masterClrMapping/>
  </p:clrMapOvr>
  <p:transition spd="slow" advClick="0">
    <p:push dir="d"/>
    <p:sndAc>
      <p:stSnd>
        <p:snd r:embed="rId2" name="Windows Balloo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88873" y="2621382"/>
            <a:ext cx="2304000" cy="2304000"/>
            <a:chOff x="4488873" y="2277000"/>
            <a:chExt cx="2304000" cy="2304000"/>
          </a:xfrm>
        </p:grpSpPr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4488873" y="2277000"/>
              <a:ext cx="2304000" cy="2304000"/>
            </a:xfrm>
            <a:prstGeom prst="ellips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16200000">
              <a:off x="4775680" y="2920200"/>
              <a:ext cx="1991636" cy="1017599"/>
            </a:xfrm>
            <a:custGeom>
              <a:avLst/>
              <a:gdLst>
                <a:gd name="connsiteX0" fmla="*/ 1418243 w 1991636"/>
                <a:gd name="connsiteY0" fmla="*/ 191879 h 1017599"/>
                <a:gd name="connsiteX1" fmla="*/ 77269 w 1991636"/>
                <a:gd name="connsiteY1" fmla="*/ 191879 h 1017599"/>
                <a:gd name="connsiteX2" fmla="*/ 345464 w 1991636"/>
                <a:gd name="connsiteY2" fmla="*/ 880930 h 1017599"/>
                <a:gd name="connsiteX3" fmla="*/ 1150048 w 1991636"/>
                <a:gd name="connsiteY3" fmla="*/ 880930 h 1017599"/>
                <a:gd name="connsiteX4" fmla="*/ 1991636 w 1991636"/>
                <a:gd name="connsiteY4" fmla="*/ 0 h 1017599"/>
                <a:gd name="connsiteX5" fmla="*/ 1593309 w 1991636"/>
                <a:gd name="connsiteY5" fmla="*/ 1017599 h 1017599"/>
                <a:gd name="connsiteX6" fmla="*/ 398327 w 1991636"/>
                <a:gd name="connsiteY6" fmla="*/ 1017599 h 1017599"/>
                <a:gd name="connsiteX7" fmla="*/ 0 w 1991636"/>
                <a:gd name="connsiteY7" fmla="*/ 0 h 101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1636" h="1017599">
                  <a:moveTo>
                    <a:pt x="1418243" y="191879"/>
                  </a:moveTo>
                  <a:lnTo>
                    <a:pt x="77269" y="191879"/>
                  </a:lnTo>
                  <a:lnTo>
                    <a:pt x="345464" y="880930"/>
                  </a:lnTo>
                  <a:lnTo>
                    <a:pt x="1150048" y="880930"/>
                  </a:lnTo>
                  <a:close/>
                  <a:moveTo>
                    <a:pt x="1991636" y="0"/>
                  </a:moveTo>
                  <a:lnTo>
                    <a:pt x="1593309" y="1017599"/>
                  </a:lnTo>
                  <a:lnTo>
                    <a:pt x="398327" y="1017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操作 5"/>
            <p:cNvSpPr/>
            <p:nvPr/>
          </p:nvSpPr>
          <p:spPr>
            <a:xfrm rot="5400000">
              <a:off x="5579849" y="3507289"/>
              <a:ext cx="823624" cy="324722"/>
            </a:xfrm>
            <a:prstGeom prst="flowChartManualOperati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457826" y="4081461"/>
              <a:ext cx="700959" cy="343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916973" y="4983812"/>
            <a:ext cx="1437750" cy="610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退出</a:t>
            </a:r>
          </a:p>
        </p:txBody>
      </p:sp>
      <p:sp>
        <p:nvSpPr>
          <p:cNvPr id="54" name="文本框 53">
            <a:hlinkClick r:id="rId8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hlinkClick r:id="rId9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>
            <a:hlinkClick r:id="rId10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hlinkClick r:id="rId11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文本框 57">
            <a:hlinkClick r:id="rId12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hlinkClick r:id="rId13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hlinkClick r:id="rId14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hlinkClick r:id="rId15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2" name="文本框 61">
            <a:hlinkClick r:id="rId16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554816"/>
            <a:ext cx="9144001" cy="40069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+mj-ea"/>
                <a:ea typeface="+mj-ea"/>
              </a:rPr>
              <a:t>您确定要退出吗？</a:t>
            </a:r>
            <a:endParaRPr lang="zh-CN" altLang="en-US" sz="7200" dirty="0">
              <a:latin typeface="+mj-ea"/>
              <a:ea typeface="+mj-ea"/>
            </a:endParaRPr>
          </a:p>
        </p:txBody>
      </p:sp>
      <p:sp>
        <p:nvSpPr>
          <p:cNvPr id="28" name="矩形 27">
            <a:hlinkClick r:id="rId17" action="ppaction://hlinksldjump"/>
          </p:cNvPr>
          <p:cNvSpPr/>
          <p:nvPr/>
        </p:nvSpPr>
        <p:spPr>
          <a:xfrm>
            <a:off x="6519553" y="4914405"/>
            <a:ext cx="914400" cy="33250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是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矩形 33">
            <a:hlinkClick r:id="rId18" action="ppaction://hlinksldjump"/>
          </p:cNvPr>
          <p:cNvSpPr/>
          <p:nvPr/>
        </p:nvSpPr>
        <p:spPr>
          <a:xfrm>
            <a:off x="7716981" y="4914405"/>
            <a:ext cx="914400" cy="33250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否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6972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  <p:sndAc>
          <p:stSnd>
            <p:snd r:embed="rId2" name="Windows Exclamation.wav"/>
          </p:stSnd>
        </p:sndAc>
      </p:transition>
    </mc:Choice>
    <mc:Fallback xmlns="">
      <p:transition spd="slow" advClick="0">
        <p:fade/>
        <p:sndAc>
          <p:stSnd>
            <p:snd r:embed="rId22" name="Windows Exclama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1246909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五边形 3"/>
          <p:cNvSpPr/>
          <p:nvPr/>
        </p:nvSpPr>
        <p:spPr>
          <a:xfrm>
            <a:off x="3415641" y="2233268"/>
            <a:ext cx="3657600" cy="868310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人物介绍</a:t>
            </a:r>
            <a:endParaRPr lang="zh-CN" altLang="en-US" sz="4400" dirty="0"/>
          </a:p>
        </p:txBody>
      </p:sp>
      <p:pic>
        <p:nvPicPr>
          <p:cNvPr id="6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83" y="2381673"/>
            <a:ext cx="571500" cy="571500"/>
          </a:xfrm>
          <a:prstGeom prst="rect">
            <a:avLst/>
          </a:prstGeom>
        </p:spPr>
      </p:pic>
      <p:sp>
        <p:nvSpPr>
          <p:cNvPr id="18" name="五边形 17"/>
          <p:cNvSpPr/>
          <p:nvPr/>
        </p:nvSpPr>
        <p:spPr>
          <a:xfrm>
            <a:off x="3415641" y="3712180"/>
            <a:ext cx="3657600" cy="868310"/>
          </a:xfrm>
          <a:prstGeom prst="homePlate">
            <a:avLst/>
          </a:prstGeom>
          <a:solidFill>
            <a:srgbClr val="38A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知识锦囊</a:t>
            </a:r>
            <a:endParaRPr lang="zh-CN" altLang="en-US" sz="4400" dirty="0"/>
          </a:p>
        </p:txBody>
      </p:sp>
      <p:pic>
        <p:nvPicPr>
          <p:cNvPr id="20" name="图片 1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83" y="3860585"/>
            <a:ext cx="571500" cy="571500"/>
          </a:xfrm>
          <a:prstGeom prst="rect">
            <a:avLst/>
          </a:prstGeom>
        </p:spPr>
      </p:pic>
      <p:sp>
        <p:nvSpPr>
          <p:cNvPr id="34" name="文本框 33">
            <a:hlinkClick r:id="rId8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9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10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11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12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3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4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5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6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3" name="图片 4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biLevel thresh="75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5" name="图片 44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biLevel thresh="75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6" name="矩形 45">
            <a:hlinkClick r:id="rId20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hlinkClick r:id="rId17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30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955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7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1865131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198145" y="2388351"/>
            <a:ext cx="330090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404</a:t>
            </a:r>
          </a:p>
          <a:p>
            <a:r>
              <a:rPr lang="en-US" altLang="zh-CN" sz="5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Not Found</a:t>
            </a:r>
            <a:endParaRPr lang="zh-CN" altLang="en-US" sz="5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3194" y="6488668"/>
            <a:ext cx="5808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For more information visit </a:t>
            </a:r>
            <a:r>
              <a:rPr lang="en-US" altLang="zh-CN" i="1" dirty="0" smtClean="0">
                <a:hlinkClick r:id="rId5"/>
              </a:rPr>
              <a:t>http://office.microsoft.com/zh-cn</a:t>
            </a:r>
            <a:endParaRPr lang="zh-CN" altLang="en-US" i="1" dirty="0"/>
          </a:p>
        </p:txBody>
      </p:sp>
      <p:sp>
        <p:nvSpPr>
          <p:cNvPr id="35" name="文本框 34">
            <a:hlinkClick r:id="rId6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7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8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9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0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1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2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3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hlinkClick r:id="rId14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4" name="图片 4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6" name="图片 45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biLevel thresh="75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7" name="矩形 46">
            <a:hlinkClick r:id="rId18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8" name="矩形 47">
            <a:hlinkClick r:id="rId15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13182" y="1192425"/>
            <a:ext cx="4801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哎呀！该页面找不到了，去看看别的吧！</a:t>
            </a:r>
            <a:endParaRPr lang="zh-CN" altLang="en-US" sz="2000" dirty="0"/>
          </a:p>
        </p:txBody>
      </p:sp>
      <p:sp>
        <p:nvSpPr>
          <p:cNvPr id="2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3515099" y="3249041"/>
            <a:ext cx="3657600" cy="86831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/>
              <a:t>使用教程</a:t>
            </a:r>
          </a:p>
        </p:txBody>
      </p:sp>
      <p:pic>
        <p:nvPicPr>
          <p:cNvPr id="30" name="图片 2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41" y="3397446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Message Nudge.wav"/>
          </p:stSnd>
        </p:sndAc>
      </p:transition>
    </mc:Choice>
    <mc:Fallback xmlns="">
      <p:transition spd="med" advClick="0">
        <p:fade/>
        <p:sndAc>
          <p:stSnd>
            <p:snd r:embed="rId26" name="Windows Message Nud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2490034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140518" y="3148941"/>
            <a:ext cx="3622976" cy="1189083"/>
            <a:chOff x="3895725" y="3199317"/>
            <a:chExt cx="3622976" cy="1189083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3895725" y="3200400"/>
              <a:ext cx="1188000" cy="118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253" y="3457778"/>
              <a:ext cx="705776" cy="70577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21" name="流程图: 手动操作 20"/>
            <p:cNvSpPr/>
            <p:nvPr/>
          </p:nvSpPr>
          <p:spPr>
            <a:xfrm rot="16200000">
              <a:off x="4534105" y="3740903"/>
              <a:ext cx="1189081" cy="105909"/>
            </a:xfrm>
            <a:prstGeom prst="flowChartManualOperation">
              <a:avLst/>
            </a:pr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177398" y="3427874"/>
              <a:ext cx="2341303" cy="722583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本版无此内容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文本框 42">
            <a:hlinkClick r:id="rId7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>
            <a:hlinkClick r:id="rId8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文本框 44">
            <a:hlinkClick r:id="rId9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hlinkClick r:id="rId10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文本框 46">
            <a:hlinkClick r:id="rId11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文本框 47">
            <a:hlinkClick r:id="rId12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hlinkClick r:id="rId13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hlinkClick r:id="rId14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hlinkClick r:id="rId15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2" name="图片 51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54" name="图片 53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55" name="矩形 54">
            <a:hlinkClick r:id="rId19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矩形 55">
            <a:hlinkClick r:id="rId16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29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9632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7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101578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边形 26"/>
          <p:cNvSpPr/>
          <p:nvPr/>
        </p:nvSpPr>
        <p:spPr>
          <a:xfrm>
            <a:off x="3515099" y="3249041"/>
            <a:ext cx="3657600" cy="86831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检查字词</a:t>
            </a:r>
            <a:endParaRPr lang="zh-CN" altLang="en-US" sz="4400" dirty="0"/>
          </a:p>
        </p:txBody>
      </p:sp>
      <p:pic>
        <p:nvPicPr>
          <p:cNvPr id="28" name="图片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41" y="3397446"/>
            <a:ext cx="571500" cy="571500"/>
          </a:xfrm>
          <a:prstGeom prst="rect">
            <a:avLst/>
          </a:prstGeom>
        </p:spPr>
      </p:pic>
      <p:sp>
        <p:nvSpPr>
          <p:cNvPr id="48" name="文本框 47">
            <a:hlinkClick r:id="rId7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hlinkClick r:id="rId8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hlinkClick r:id="rId9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hlinkClick r:id="rId10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hlinkClick r:id="rId11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文本框 52">
            <a:hlinkClick r:id="rId12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>
            <a:hlinkClick r:id="rId13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hlinkClick r:id="rId14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>
            <a:hlinkClick r:id="rId15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7" name="图片 56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59" name="图片 58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60" name="矩形 59">
            <a:hlinkClick r:id="rId19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1" name="矩形 60">
            <a:hlinkClick r:id="rId16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26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7212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6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7180" y="2382559"/>
            <a:ext cx="710963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警告</a:t>
            </a:r>
            <a:endParaRPr lang="en-US" altLang="zh-CN" sz="4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此版为作者提供的网络资源分享版，未经许可，不得用于商业用途，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禁止修改版权信息，但允许修改幻灯片内容。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转载请著名出处。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希望各位配合！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440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3719800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边形 26"/>
          <p:cNvSpPr/>
          <p:nvPr/>
        </p:nvSpPr>
        <p:spPr>
          <a:xfrm>
            <a:off x="3036020" y="1520042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>
                <a:solidFill>
                  <a:schemeClr val="tx1"/>
                </a:solidFill>
              </a:rPr>
              <a:t>1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28" name="图片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70" y="1659682"/>
            <a:ext cx="571500" cy="571500"/>
          </a:xfrm>
          <a:prstGeom prst="rect">
            <a:avLst/>
          </a:prstGeom>
        </p:spPr>
      </p:pic>
      <p:sp>
        <p:nvSpPr>
          <p:cNvPr id="34" name="文本框 33">
            <a:hlinkClick r:id="rId8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9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10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11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12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3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4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5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6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3" name="图片 4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biLevel thresh="75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5" name="图片 44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biLevel thresh="75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6" name="矩形 45">
            <a:hlinkClick r:id="rId20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hlinkClick r:id="rId17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49" name="五边形 48"/>
          <p:cNvSpPr/>
          <p:nvPr/>
        </p:nvSpPr>
        <p:spPr>
          <a:xfrm>
            <a:off x="3036020" y="2527992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3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0" name="图片 49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70" y="2667632"/>
            <a:ext cx="571500" cy="571500"/>
          </a:xfrm>
          <a:prstGeom prst="rect">
            <a:avLst/>
          </a:prstGeom>
        </p:spPr>
      </p:pic>
      <p:sp>
        <p:nvSpPr>
          <p:cNvPr id="51" name="五边形 50"/>
          <p:cNvSpPr/>
          <p:nvPr/>
        </p:nvSpPr>
        <p:spPr>
          <a:xfrm>
            <a:off x="3036020" y="3550013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5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2" name="图片 51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70" y="3689653"/>
            <a:ext cx="571500" cy="571500"/>
          </a:xfrm>
          <a:prstGeom prst="rect">
            <a:avLst/>
          </a:prstGeom>
        </p:spPr>
      </p:pic>
      <p:sp>
        <p:nvSpPr>
          <p:cNvPr id="53" name="五边形 52"/>
          <p:cNvSpPr/>
          <p:nvPr/>
        </p:nvSpPr>
        <p:spPr>
          <a:xfrm>
            <a:off x="3036020" y="4557963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7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4" name="图片 53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70" y="4697603"/>
            <a:ext cx="571500" cy="571500"/>
          </a:xfrm>
          <a:prstGeom prst="rect">
            <a:avLst/>
          </a:prstGeom>
        </p:spPr>
      </p:pic>
      <p:sp>
        <p:nvSpPr>
          <p:cNvPr id="55" name="五边形 54"/>
          <p:cNvSpPr/>
          <p:nvPr/>
        </p:nvSpPr>
        <p:spPr>
          <a:xfrm>
            <a:off x="3036020" y="5565913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9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6" name="图片 55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70" y="5705553"/>
            <a:ext cx="571500" cy="571500"/>
          </a:xfrm>
          <a:prstGeom prst="rect">
            <a:avLst/>
          </a:prstGeom>
        </p:spPr>
      </p:pic>
      <p:sp>
        <p:nvSpPr>
          <p:cNvPr id="57" name="五边形 56"/>
          <p:cNvSpPr/>
          <p:nvPr/>
        </p:nvSpPr>
        <p:spPr>
          <a:xfrm>
            <a:off x="6064609" y="1486460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2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8" name="图片 57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257" y="1659682"/>
            <a:ext cx="571500" cy="571500"/>
          </a:xfrm>
          <a:prstGeom prst="rect">
            <a:avLst/>
          </a:prstGeom>
        </p:spPr>
      </p:pic>
      <p:sp>
        <p:nvSpPr>
          <p:cNvPr id="59" name="五边形 58"/>
          <p:cNvSpPr/>
          <p:nvPr/>
        </p:nvSpPr>
        <p:spPr>
          <a:xfrm>
            <a:off x="6064609" y="2527992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4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60" name="图片 59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659" y="2667632"/>
            <a:ext cx="571500" cy="571500"/>
          </a:xfrm>
          <a:prstGeom prst="rect">
            <a:avLst/>
          </a:prstGeom>
        </p:spPr>
      </p:pic>
      <p:sp>
        <p:nvSpPr>
          <p:cNvPr id="61" name="五边形 60"/>
          <p:cNvSpPr/>
          <p:nvPr/>
        </p:nvSpPr>
        <p:spPr>
          <a:xfrm>
            <a:off x="6064609" y="3550877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6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62" name="图片 61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659" y="3690517"/>
            <a:ext cx="571500" cy="571500"/>
          </a:xfrm>
          <a:prstGeom prst="rect">
            <a:avLst/>
          </a:prstGeom>
        </p:spPr>
      </p:pic>
      <p:sp>
        <p:nvSpPr>
          <p:cNvPr id="63" name="五边形 62"/>
          <p:cNvSpPr/>
          <p:nvPr/>
        </p:nvSpPr>
        <p:spPr>
          <a:xfrm>
            <a:off x="6073891" y="4557963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8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64" name="图片 63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257" y="4697603"/>
            <a:ext cx="571500" cy="571500"/>
          </a:xfrm>
          <a:prstGeom prst="rect">
            <a:avLst/>
          </a:prstGeom>
        </p:spPr>
      </p:pic>
      <p:sp>
        <p:nvSpPr>
          <p:cNvPr id="65" name="五边形 64"/>
          <p:cNvSpPr/>
          <p:nvPr/>
        </p:nvSpPr>
        <p:spPr>
          <a:xfrm>
            <a:off x="6067336" y="5555536"/>
            <a:ext cx="2571750" cy="86831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chemeClr val="tx1"/>
                </a:solidFill>
              </a:rPr>
              <a:t>10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66" name="图片 65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763" y="5703941"/>
            <a:ext cx="571500" cy="571500"/>
          </a:xfrm>
          <a:prstGeom prst="rect">
            <a:avLst/>
          </a:prstGeom>
        </p:spPr>
      </p:pic>
      <p:sp>
        <p:nvSpPr>
          <p:cNvPr id="69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293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36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5515" y="4338023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边形 26"/>
          <p:cNvSpPr/>
          <p:nvPr/>
        </p:nvSpPr>
        <p:spPr>
          <a:xfrm>
            <a:off x="3515099" y="3249041"/>
            <a:ext cx="3657600" cy="868310"/>
          </a:xfrm>
          <a:prstGeom prst="homePlat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点击查看</a:t>
            </a:r>
            <a:endParaRPr lang="zh-CN" altLang="en-US" sz="4400" dirty="0"/>
          </a:p>
        </p:txBody>
      </p:sp>
      <p:pic>
        <p:nvPicPr>
          <p:cNvPr id="28" name="图片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41" y="3397446"/>
            <a:ext cx="571500" cy="571500"/>
          </a:xfrm>
          <a:prstGeom prst="rect">
            <a:avLst/>
          </a:prstGeom>
        </p:spPr>
      </p:pic>
      <p:sp>
        <p:nvSpPr>
          <p:cNvPr id="34" name="文本框 33">
            <a:hlinkClick r:id="rId7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8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9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10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11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2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3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4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5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3" name="图片 42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5" name="图片 44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6" name="矩形 45">
            <a:hlinkClick r:id="rId19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hlinkClick r:id="rId16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26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987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6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4956247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hlinkClick r:id="rId5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6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7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8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9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0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1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2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3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3" name="图片 42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biLevel thresh="75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5" name="图片 44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biLevel thresh="75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6" name="矩形 45">
            <a:hlinkClick r:id="rId17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hlinkClick r:id="rId14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24" name="五边形 23"/>
          <p:cNvSpPr/>
          <p:nvPr/>
        </p:nvSpPr>
        <p:spPr>
          <a:xfrm>
            <a:off x="3415641" y="2233268"/>
            <a:ext cx="3657600" cy="868310"/>
          </a:xfrm>
          <a:prstGeom prst="homePlate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一词多义</a:t>
            </a:r>
            <a:endParaRPr lang="zh-CN" altLang="en-US" sz="4400" dirty="0"/>
          </a:p>
        </p:txBody>
      </p:sp>
      <p:pic>
        <p:nvPicPr>
          <p:cNvPr id="25" name="图片 24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83" y="2381673"/>
            <a:ext cx="571500" cy="571500"/>
          </a:xfrm>
          <a:prstGeom prst="rect">
            <a:avLst/>
          </a:prstGeom>
        </p:spPr>
      </p:pic>
      <p:sp>
        <p:nvSpPr>
          <p:cNvPr id="26" name="五边形 25"/>
          <p:cNvSpPr/>
          <p:nvPr/>
        </p:nvSpPr>
        <p:spPr>
          <a:xfrm>
            <a:off x="3415641" y="3712180"/>
            <a:ext cx="3657600" cy="868310"/>
          </a:xfrm>
          <a:prstGeom prst="homePlat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古今异义</a:t>
            </a:r>
            <a:endParaRPr lang="zh-CN" altLang="en-US" sz="4400" dirty="0"/>
          </a:p>
        </p:txBody>
      </p:sp>
      <p:pic>
        <p:nvPicPr>
          <p:cNvPr id="29" name="图片 28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83" y="3860585"/>
            <a:ext cx="571500" cy="571500"/>
          </a:xfrm>
          <a:prstGeom prst="rect">
            <a:avLst/>
          </a:prstGeom>
        </p:spPr>
      </p:pic>
      <p:sp>
        <p:nvSpPr>
          <p:cNvPr id="30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29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7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5574470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边形 26"/>
          <p:cNvSpPr/>
          <p:nvPr/>
        </p:nvSpPr>
        <p:spPr>
          <a:xfrm>
            <a:off x="3515099" y="3249041"/>
            <a:ext cx="3657600" cy="86831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点击查看</a:t>
            </a:r>
            <a:endParaRPr lang="zh-CN" altLang="en-US" sz="4400" dirty="0"/>
          </a:p>
        </p:txBody>
      </p:sp>
      <p:pic>
        <p:nvPicPr>
          <p:cNvPr id="28" name="图片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41" y="3397446"/>
            <a:ext cx="571500" cy="571500"/>
          </a:xfrm>
          <a:prstGeom prst="rect">
            <a:avLst/>
          </a:prstGeom>
        </p:spPr>
      </p:pic>
      <p:sp>
        <p:nvSpPr>
          <p:cNvPr id="34" name="文本框 33">
            <a:hlinkClick r:id="rId7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hlinkClick r:id="rId8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hlinkClick r:id="rId9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hlinkClick r:id="rId10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hlinkClick r:id="rId11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hlinkClick r:id="rId12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hlinkClick r:id="rId13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hlinkClick r:id="rId14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hlinkClick r:id="rId15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3" name="图片 42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45" name="图片 44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46" name="矩形 45">
            <a:hlinkClick r:id="rId19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hlinkClick r:id="rId16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26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240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6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/>
          <a:srcRect l="66667" r="9655" b="94598"/>
          <a:stretch/>
        </p:blipFill>
        <p:spPr>
          <a:xfrm>
            <a:off x="5896303" y="1351"/>
            <a:ext cx="3247697" cy="463112"/>
          </a:xfrm>
          <a:prstGeom prst="rect">
            <a:avLst/>
          </a:prstGeom>
        </p:spPr>
      </p:pic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0" y="0"/>
            <a:ext cx="4572000" cy="1151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dirty="0" smtClean="0">
                <a:solidFill>
                  <a:schemeClr val="accent2"/>
                </a:solidFill>
                <a:latin typeface="+mn-ea"/>
              </a:rPr>
              <a:t>目录</a:t>
            </a:r>
            <a:r>
              <a:rPr lang="zh-CN" altLang="en-US" sz="6600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chemeClr val="accent2"/>
                </a:solidFill>
                <a:latin typeface="+mn-ea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1151906"/>
            <a:ext cx="2553195" cy="57060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005" y="6192693"/>
            <a:ext cx="255319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553194" y="1159526"/>
            <a:ext cx="6590806" cy="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边形 26"/>
          <p:cNvSpPr/>
          <p:nvPr/>
        </p:nvSpPr>
        <p:spPr>
          <a:xfrm>
            <a:off x="3515099" y="3249041"/>
            <a:ext cx="3657600" cy="86831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/>
              <a:t>点击查看</a:t>
            </a:r>
            <a:endParaRPr lang="zh-CN" altLang="en-US" sz="4400" dirty="0"/>
          </a:p>
        </p:txBody>
      </p:sp>
      <p:pic>
        <p:nvPicPr>
          <p:cNvPr id="28" name="图片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41" y="3397446"/>
            <a:ext cx="571500" cy="571500"/>
          </a:xfrm>
          <a:prstGeom prst="rect">
            <a:avLst/>
          </a:prstGeom>
        </p:spPr>
      </p:pic>
      <p:sp>
        <p:nvSpPr>
          <p:cNvPr id="18" name="文本框 17">
            <a:hlinkClick r:id="rId7" action="ppaction://hlinksldjump"/>
          </p:cNvPr>
          <p:cNvSpPr txBox="1"/>
          <p:nvPr/>
        </p:nvSpPr>
        <p:spPr>
          <a:xfrm>
            <a:off x="482825" y="1246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作品简介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hlinkClick r:id="rId8" action="ppaction://hlinksldjump"/>
          </p:cNvPr>
          <p:cNvSpPr txBox="1"/>
          <p:nvPr/>
        </p:nvSpPr>
        <p:spPr>
          <a:xfrm>
            <a:off x="487785" y="1865132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图片欣赏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hlinkClick r:id="rId9" action="ppaction://hlinksldjump"/>
          </p:cNvPr>
          <p:cNvSpPr txBox="1"/>
          <p:nvPr/>
        </p:nvSpPr>
        <p:spPr>
          <a:xfrm>
            <a:off x="470129" y="248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朗读课文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hlinkClick r:id="rId10" action="ppaction://hlinksldjump"/>
          </p:cNvPr>
          <p:cNvSpPr txBox="1"/>
          <p:nvPr/>
        </p:nvSpPr>
        <p:spPr>
          <a:xfrm>
            <a:off x="440284" y="3101578"/>
            <a:ext cx="167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检查预习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hlinkClick r:id="rId11" action="ppaction://hlinksldjump"/>
          </p:cNvPr>
          <p:cNvSpPr txBox="1"/>
          <p:nvPr/>
        </p:nvSpPr>
        <p:spPr>
          <a:xfrm>
            <a:off x="466116" y="3719801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分析课文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hlinkClick r:id="rId12" action="ppaction://hlinksldjump"/>
          </p:cNvPr>
          <p:cNvSpPr txBox="1"/>
          <p:nvPr/>
        </p:nvSpPr>
        <p:spPr>
          <a:xfrm>
            <a:off x="462114" y="4338024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课文结构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hlinkClick r:id="rId13" action="ppaction://hlinksldjump"/>
          </p:cNvPr>
          <p:cNvSpPr txBox="1"/>
          <p:nvPr/>
        </p:nvSpPr>
        <p:spPr>
          <a:xfrm>
            <a:off x="470129" y="4956247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字词详解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hlinkClick r:id="rId14" action="ppaction://hlinksldjump"/>
          </p:cNvPr>
          <p:cNvSpPr txBox="1"/>
          <p:nvPr/>
        </p:nvSpPr>
        <p:spPr>
          <a:xfrm>
            <a:off x="475398" y="5574470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中心思想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hlinkClick r:id="rId15" action="ppaction://hlinksldjump"/>
          </p:cNvPr>
          <p:cNvSpPr txBox="1"/>
          <p:nvPr/>
        </p:nvSpPr>
        <p:spPr>
          <a:xfrm>
            <a:off x="487785" y="619269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思考问题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图片 21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7" y="106878"/>
            <a:ext cx="571500" cy="571500"/>
          </a:xfrm>
          <a:prstGeom prst="rect">
            <a:avLst/>
          </a:prstGeom>
        </p:spPr>
      </p:pic>
      <p:pic>
        <p:nvPicPr>
          <p:cNvPr id="24" name="图片 23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94" y="106878"/>
            <a:ext cx="571500" cy="571500"/>
          </a:xfrm>
          <a:prstGeom prst="rect">
            <a:avLst/>
          </a:prstGeom>
        </p:spPr>
      </p:pic>
      <p:sp>
        <p:nvSpPr>
          <p:cNvPr id="25" name="矩形 24">
            <a:hlinkClick r:id="rId19" action="ppaction://hlinksldjump"/>
          </p:cNvPr>
          <p:cNvSpPr/>
          <p:nvPr/>
        </p:nvSpPr>
        <p:spPr>
          <a:xfrm>
            <a:off x="7763494" y="678379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关于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4" name="矩形 33">
            <a:hlinkClick r:id="rId16" action="ppaction://hlinksldjump"/>
          </p:cNvPr>
          <p:cNvSpPr/>
          <p:nvPr/>
        </p:nvSpPr>
        <p:spPr>
          <a:xfrm>
            <a:off x="8435316" y="672008"/>
            <a:ext cx="571500" cy="2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j-ea"/>
                <a:ea typeface="+mj-ea"/>
              </a:rPr>
              <a:t>主页</a:t>
            </a:r>
          </a:p>
        </p:txBody>
      </p:sp>
      <p:sp>
        <p:nvSpPr>
          <p:cNvPr id="3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32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  <p:sndAc>
          <p:stSnd>
            <p:snd r:embed="rId2" name="Windows Balloon.wav"/>
          </p:stSnd>
        </p:sndAc>
      </p:transition>
    </mc:Choice>
    <mc:Fallback xmlns="">
      <p:transition spd="med" advClick="0">
        <p:fade/>
        <p:sndAc>
          <p:stSnd>
            <p:snd r:embed="rId26" name="Windows Ballo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9098" y="3613884"/>
            <a:ext cx="8295524" cy="273220"/>
            <a:chOff x="361948" y="3070959"/>
            <a:chExt cx="8295524" cy="27322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61948" y="3070959"/>
              <a:ext cx="285752" cy="27322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38175" y="3344179"/>
              <a:ext cx="8019297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19098" y="4953709"/>
            <a:ext cx="8295524" cy="143154"/>
            <a:chOff x="361948" y="4400151"/>
            <a:chExt cx="8295524" cy="14315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61948" y="4400151"/>
              <a:ext cx="142876" cy="14315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04824" y="4542931"/>
              <a:ext cx="815264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19098" y="6163530"/>
            <a:ext cx="8295524" cy="143154"/>
            <a:chOff x="361948" y="4400151"/>
            <a:chExt cx="8295524" cy="14315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61948" y="4400151"/>
              <a:ext cx="142876" cy="14315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04824" y="4542931"/>
              <a:ext cx="815264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温故知新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378" y="153447"/>
            <a:ext cx="9144000" cy="796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在初一时，我们学过六则论语，让我们来一起回顾一下。</a:t>
            </a:r>
            <a:endParaRPr lang="zh-CN" altLang="en-US" sz="2800" dirty="0"/>
          </a:p>
        </p:txBody>
      </p:sp>
      <p:sp>
        <p:nvSpPr>
          <p:cNvPr id="19" name="剪去对角的矩形 18"/>
          <p:cNvSpPr/>
          <p:nvPr/>
        </p:nvSpPr>
        <p:spPr>
          <a:xfrm>
            <a:off x="419100" y="1904999"/>
            <a:ext cx="8305049" cy="1905001"/>
          </a:xfrm>
          <a:prstGeom prst="snip2DiagRect">
            <a:avLst/>
          </a:prstGeom>
          <a:solidFill>
            <a:srgbClr val="3AC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曰：“学而时习之，不亦说乎？有朋自远方来，不亦乐乎？人不知而不愠，不亦君子乎？”</a:t>
            </a:r>
          </a:p>
        </p:txBody>
      </p:sp>
      <p:sp>
        <p:nvSpPr>
          <p:cNvPr id="20" name="剪去对角的矩形 19"/>
          <p:cNvSpPr/>
          <p:nvPr/>
        </p:nvSpPr>
        <p:spPr>
          <a:xfrm>
            <a:off x="419099" y="3971925"/>
            <a:ext cx="8305049" cy="1041738"/>
          </a:xfrm>
          <a:prstGeom prst="snip2Diag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曰：“温故而知新，可以为师矣。”</a:t>
            </a:r>
          </a:p>
        </p:txBody>
      </p:sp>
      <p:sp>
        <p:nvSpPr>
          <p:cNvPr id="21" name="剪去对角的矩形 20"/>
          <p:cNvSpPr/>
          <p:nvPr/>
        </p:nvSpPr>
        <p:spPr>
          <a:xfrm>
            <a:off x="419098" y="5175588"/>
            <a:ext cx="8305049" cy="1041738"/>
          </a:xfrm>
          <a:prstGeom prst="snip2Diag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曰：“学而不思则罔，思而不学则殆。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9098" y="1658402"/>
            <a:ext cx="8305049" cy="156866"/>
            <a:chOff x="409573" y="1658403"/>
            <a:chExt cx="8305049" cy="1568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09573" y="1815268"/>
              <a:ext cx="8305049" cy="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剪去同侧角的矩形 46"/>
            <p:cNvSpPr/>
            <p:nvPr/>
          </p:nvSpPr>
          <p:spPr>
            <a:xfrm>
              <a:off x="409573" y="1658403"/>
              <a:ext cx="2628902" cy="156865"/>
            </a:xfrm>
            <a:prstGeom prst="snip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56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10" grpId="1"/>
      <p:bldP spid="12" grpId="0" animBg="1"/>
      <p:bldP spid="19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9098" y="3103518"/>
            <a:ext cx="8295524" cy="273220"/>
            <a:chOff x="361948" y="3070959"/>
            <a:chExt cx="8295524" cy="27322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61948" y="3070959"/>
              <a:ext cx="285752" cy="27322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38175" y="3344179"/>
              <a:ext cx="8019297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19098" y="4624098"/>
            <a:ext cx="8295524" cy="143154"/>
            <a:chOff x="361948" y="4400151"/>
            <a:chExt cx="8295524" cy="14315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61948" y="4400151"/>
              <a:ext cx="142876" cy="14315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04824" y="4542931"/>
              <a:ext cx="815264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19098" y="6078466"/>
            <a:ext cx="8295524" cy="143154"/>
            <a:chOff x="361948" y="4400151"/>
            <a:chExt cx="8295524" cy="14315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61948" y="4400151"/>
              <a:ext cx="142876" cy="14315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04824" y="4542931"/>
              <a:ext cx="815264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剪去对角的矩形 18"/>
          <p:cNvSpPr/>
          <p:nvPr/>
        </p:nvSpPr>
        <p:spPr>
          <a:xfrm>
            <a:off x="419100" y="1394633"/>
            <a:ext cx="8305049" cy="1905001"/>
          </a:xfrm>
          <a:prstGeom prst="snip2DiagRect">
            <a:avLst/>
          </a:prstGeom>
          <a:solidFill>
            <a:srgbClr val="3AC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贡问曰：“孔文子何以谓之‘文’也？”子曰“敏而好学，不耻下问，是以谓之‘文’也。”</a:t>
            </a:r>
          </a:p>
        </p:txBody>
      </p:sp>
      <p:sp>
        <p:nvSpPr>
          <p:cNvPr id="20" name="剪去对角的矩形 19"/>
          <p:cNvSpPr/>
          <p:nvPr/>
        </p:nvSpPr>
        <p:spPr>
          <a:xfrm>
            <a:off x="419099" y="3461558"/>
            <a:ext cx="8305049" cy="1234117"/>
          </a:xfrm>
          <a:prstGeom prst="snip2Diag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曰：“默而识之，学而不厌，诲人不倦，何有于我哉！”</a:t>
            </a:r>
          </a:p>
        </p:txBody>
      </p:sp>
      <p:sp>
        <p:nvSpPr>
          <p:cNvPr id="21" name="剪去对角的矩形 20"/>
          <p:cNvSpPr/>
          <p:nvPr/>
        </p:nvSpPr>
        <p:spPr>
          <a:xfrm>
            <a:off x="409199" y="4909659"/>
            <a:ext cx="8305049" cy="1233997"/>
          </a:xfrm>
          <a:prstGeom prst="snip2Diag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曰：“三人行，必有我师焉；择其善者而从之，其不善者而改之。”</a:t>
            </a:r>
          </a:p>
        </p:txBody>
      </p:sp>
      <p:sp>
        <p:nvSpPr>
          <p:cNvPr id="25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55863"/>
            <a:ext cx="9144000" cy="796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在初一时，我们学过六则论语，让我们来一起回顾一下。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398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人物介绍</a:t>
            </a:r>
          </a:p>
        </p:txBody>
      </p:sp>
      <p:sp>
        <p:nvSpPr>
          <p:cNvPr id="2" name="矩形 1"/>
          <p:cNvSpPr/>
          <p:nvPr/>
        </p:nvSpPr>
        <p:spPr>
          <a:xfrm>
            <a:off x="176329" y="1184564"/>
            <a:ext cx="8791341" cy="4832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孔邱，（前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551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年－前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479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9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日），子姓，孔氏，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</a:t>
            </a:r>
            <a:r>
              <a:rPr lang="zh-CN" altLang="en-US" sz="2800" dirty="0" smtClean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丘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字仲尼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，后代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敬称孔子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。生于鲁国陬邑，幼年丧父，东周春秋末期鲁国的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教育家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与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哲学家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，曾在鲁国担任政府要职。为</a:t>
            </a:r>
            <a:r>
              <a:rPr lang="zh-CN" altLang="en-US" sz="2800" dirty="0">
                <a:solidFill>
                  <a:srgbClr val="4472C4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易学、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儒学和儒家的</a:t>
            </a:r>
            <a:r>
              <a:rPr lang="zh-CN" altLang="en-US" sz="2800" dirty="0" smtClean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创始人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而孔子儒家的德性论五行思想（仁义礼智信）对邻近地区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dist"/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：朝鲜半岛、琉球、日本、越南、东南亚等地区有着深远的影响，这些地区也被称为儒家文化圈；孔子儒家的太极、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理、气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和人文思想对西方也产生了深刻影响。晚年致力于教育工作和整理古典文献，编辑、整理有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诗经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尚书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周礼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礼记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仪礼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易经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乐经</a:t>
            </a:r>
            <a:r>
              <a:rPr lang="en-US" altLang="zh-CN" sz="2800" dirty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等，并编著有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春秋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。后世称他为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dirty="0" smtClean="0">
                <a:solidFill>
                  <a:schemeClr val="accent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圣人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37593" y="6393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查看人物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8348181" y="6449238"/>
            <a:ext cx="576000" cy="28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>
            <a:hlinkClick r:id="rId5" action="ppaction://hlinksldjump"/>
          </p:cNvPr>
          <p:cNvSpPr/>
          <p:nvPr/>
        </p:nvSpPr>
        <p:spPr>
          <a:xfrm>
            <a:off x="8367982" y="6413238"/>
            <a:ext cx="144000" cy="3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2" grpId="0" animBg="1"/>
      <p:bldP spid="16" grpId="0"/>
      <p:bldP spid="17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0341" y="155863"/>
            <a:ext cx="4743051" cy="6706970"/>
          </a:xfrm>
          <a:prstGeom prst="rect">
            <a:avLst/>
          </a:prstGeom>
        </p:spPr>
      </p:pic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7593" y="6393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查看人物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48181" y="6449238"/>
            <a:ext cx="576000" cy="28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367982" y="6479751"/>
            <a:ext cx="540000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>
            <a:hlinkClick r:id="rId6" action="ppaction://hlinksldjump"/>
          </p:cNvPr>
          <p:cNvSpPr/>
          <p:nvPr/>
        </p:nvSpPr>
        <p:spPr>
          <a:xfrm>
            <a:off x="8750016" y="6413238"/>
            <a:ext cx="144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燕尾形 12">
            <a:hlinkClick r:id="" action="ppaction://hlinkshowjump?jump=nextslide"/>
          </p:cNvPr>
          <p:cNvSpPr/>
          <p:nvPr/>
        </p:nvSpPr>
        <p:spPr>
          <a:xfrm>
            <a:off x="8651700" y="3223197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5441" y="6493501"/>
            <a:ext cx="1113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孔子画像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390866" y="599965"/>
            <a:ext cx="3743609" cy="1552480"/>
            <a:chOff x="5390866" y="599965"/>
            <a:chExt cx="3743609" cy="1552480"/>
          </a:xfrm>
        </p:grpSpPr>
        <p:sp>
          <p:nvSpPr>
            <p:cNvPr id="21" name="矩形 20"/>
            <p:cNvSpPr/>
            <p:nvPr/>
          </p:nvSpPr>
          <p:spPr>
            <a:xfrm>
              <a:off x="5390866" y="599965"/>
              <a:ext cx="3743609" cy="1552480"/>
            </a:xfrm>
            <a:prstGeom prst="rect">
              <a:avLst/>
            </a:prstGeom>
            <a:solidFill>
              <a:srgbClr val="2F1663"/>
            </a:solidFill>
            <a:ln w="19050">
              <a:solidFill>
                <a:srgbClr val="482B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1479" y="712533"/>
              <a:ext cx="571500" cy="571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文本框 22"/>
            <p:cNvSpPr txBox="1"/>
            <p:nvPr/>
          </p:nvSpPr>
          <p:spPr>
            <a:xfrm>
              <a:off x="6112979" y="675117"/>
              <a:ext cx="291242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使用放映软件自带的放大功能查看细节！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</a:rPr>
                <a:t>使用方法：单击鼠标右键触发右键菜单，选择“放大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(Z)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”即可。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乘号 23"/>
          <p:cNvSpPr>
            <a:spLocks noChangeAspect="1"/>
          </p:cNvSpPr>
          <p:nvPr/>
        </p:nvSpPr>
        <p:spPr>
          <a:xfrm>
            <a:off x="8926985" y="599965"/>
            <a:ext cx="203434" cy="203434"/>
          </a:xfrm>
          <a:prstGeom prst="mathMultiply">
            <a:avLst>
              <a:gd name="adj1" fmla="val 100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ows Notify Messag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6780"/>
            <a:ext cx="9144000" cy="5044440"/>
          </a:xfrm>
          <a:prstGeom prst="rect">
            <a:avLst/>
          </a:prstGeom>
        </p:spPr>
      </p:pic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7593" y="6393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查看人物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48181" y="6449238"/>
            <a:ext cx="576000" cy="28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8367982" y="6479751"/>
            <a:ext cx="540000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>
            <a:hlinkClick r:id="rId5" action="ppaction://hlinksldjump"/>
          </p:cNvPr>
          <p:cNvSpPr/>
          <p:nvPr/>
        </p:nvSpPr>
        <p:spPr>
          <a:xfrm>
            <a:off x="8750016" y="6413238"/>
            <a:ext cx="144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>
            <a:hlinkClick r:id="" action="ppaction://hlinkshowjump?jump=nextslide"/>
          </p:cNvPr>
          <p:cNvSpPr/>
          <p:nvPr/>
        </p:nvSpPr>
        <p:spPr>
          <a:xfrm>
            <a:off x="8651700" y="3223197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>
            <a:hlinkClick r:id="" action="ppaction://hlinkshowjump?jump=previousslide"/>
          </p:cNvPr>
          <p:cNvSpPr/>
          <p:nvPr/>
        </p:nvSpPr>
        <p:spPr>
          <a:xfrm rot="10800000">
            <a:off x="-6063" y="3223197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2586" y="59875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孔子讲学图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75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628" y="6406556"/>
            <a:ext cx="341787" cy="34178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31805" y="640655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快速</a:t>
            </a:r>
            <a:r>
              <a:rPr lang="zh-CN" altLang="en-US" dirty="0" smtClean="0">
                <a:solidFill>
                  <a:schemeClr val="bg1"/>
                </a:solidFill>
              </a:rPr>
              <a:t>入口（将跳过教程）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7900" y="1852762"/>
            <a:ext cx="6768199" cy="2646878"/>
            <a:chOff x="3014868" y="2321004"/>
            <a:chExt cx="6768199" cy="2646878"/>
          </a:xfrm>
        </p:grpSpPr>
        <p:sp>
          <p:nvSpPr>
            <p:cNvPr id="16" name="文本框 15"/>
            <p:cNvSpPr txBox="1"/>
            <p:nvPr/>
          </p:nvSpPr>
          <p:spPr>
            <a:xfrm>
              <a:off x="3014868" y="2321004"/>
              <a:ext cx="6768199" cy="264687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 prstMaterial="metal">
                <a:bevelT w="190500" h="38100"/>
                <a:bevelB w="38100" h="38100"/>
              </a:sp3d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>
                    <a:outerShdw blurRad="228600" dist="50800" dir="5400000" sx="102000" sy="102000" algn="t" rotWithShape="0">
                      <a:schemeClr val="bg1">
                        <a:lumMod val="65000"/>
                        <a:alpha val="37000"/>
                      </a:schemeClr>
                    </a:outerShdw>
                  </a:effectLst>
                  <a:latin typeface="Nakadai" panose="02000500000000000000" pitchFamily="2" charset="0"/>
                </a:defRPr>
              </a:lvl1pPr>
            </a:lstStyle>
            <a:p>
              <a:pPr algn="ctr"/>
              <a:r>
                <a:rPr lang="en-US" altLang="zh-CN" sz="16600" dirty="0">
                  <a:solidFill>
                    <a:schemeClr val="accent4"/>
                  </a:solidFill>
                  <a:effectLst>
                    <a:outerShdw blurRad="1397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Old English Text MT" panose="03040902040508030806" pitchFamily="66" charset="0"/>
                  <a:cs typeface="Aharoni" panose="02010803020104030203" pitchFamily="2" charset="-79"/>
                </a:rPr>
                <a:t>Pencith</a:t>
              </a:r>
              <a:endParaRPr lang="zh-CN" altLang="en-US" sz="16600" dirty="0">
                <a:solidFill>
                  <a:schemeClr val="accent4"/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Old English Text MT" panose="03040902040508030806" pitchFamily="66" charset="0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34078" y="4444661"/>
              <a:ext cx="4812215" cy="49244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241300" prstMaterial="metal">
                <a:bevelT w="190500" h="38100"/>
                <a:bevelB w="38100" h="38100"/>
                <a:extrusionClr>
                  <a:schemeClr val="accent2"/>
                </a:extrusionClr>
              </a:sp3d>
            </a:bodyPr>
            <a:lstStyle/>
            <a:p>
              <a:pPr algn="ctr"/>
              <a:r>
                <a:rPr lang="en-US" altLang="zh-CN" sz="2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P  R  E  S  E  N  T  A  T  I  O  N</a:t>
              </a:r>
              <a:endParaRPr lang="zh-CN" altLang="en-US" sz="26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48833" y="52722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7593" y="6393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查看人物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48181" y="6449238"/>
            <a:ext cx="576000" cy="28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8367982" y="6479751"/>
            <a:ext cx="540000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8750016" y="6413238"/>
            <a:ext cx="144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863"/>
            <a:ext cx="9144000" cy="6121190"/>
          </a:xfrm>
          <a:prstGeom prst="rect">
            <a:avLst/>
          </a:prstGeom>
        </p:spPr>
      </p:pic>
      <p:sp>
        <p:nvSpPr>
          <p:cNvPr id="15" name="燕尾形 14">
            <a:hlinkClick r:id="" action="ppaction://hlinkshowjump?jump=previousslide"/>
          </p:cNvPr>
          <p:cNvSpPr/>
          <p:nvPr/>
        </p:nvSpPr>
        <p:spPr>
          <a:xfrm rot="10800000">
            <a:off x="-6063" y="3223197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16451" y="6316365"/>
            <a:ext cx="911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孔子像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30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38A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38A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知识锦囊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82864" y="1180352"/>
            <a:ext cx="8778272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        </a:t>
            </a:r>
            <a:r>
              <a:rPr lang="zh-CN" altLang="en-US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据说，孔子一生接受的弟子有</a:t>
            </a:r>
            <a:r>
              <a:rPr lang="en-US" altLang="zh-CN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3000</a:t>
            </a:r>
            <a:r>
              <a:rPr lang="zh-CN" altLang="en-US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多人，有</a:t>
            </a:r>
            <a:r>
              <a:rPr lang="en-US" altLang="zh-CN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72</a:t>
            </a:r>
            <a:r>
              <a:rPr lang="zh-CN" altLang="en-US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贤人精通“六艺”，著名的有颜回、子路、子贡、曾参等。孔子学识渊博，但从不自满。他周游列国时，在去晋国的路上，遇见一个</a:t>
            </a:r>
            <a:r>
              <a:rPr lang="en-US" altLang="zh-CN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7</a:t>
            </a:r>
            <a:r>
              <a:rPr lang="zh-CN" altLang="en-US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岁的孩子拦路，要他回答</a:t>
            </a:r>
            <a:r>
              <a:rPr lang="en-US" altLang="zh-CN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2</a:t>
            </a:r>
            <a:r>
              <a:rPr lang="zh-CN" altLang="en-US" sz="2800" dirty="0">
                <a:solidFill>
                  <a:srgbClr val="00660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个问题才让路。其中之一是：鹅的叫声为什么大。孔子答道：鹅的脖子长，所以叫声大。孩子说：青蛙脖子很短，为什么叫声也很大呢？孔子无言以对。他惭愧地对他的学生们说，我不如他，他可以做我的老师啊！</a:t>
            </a:r>
          </a:p>
        </p:txBody>
      </p:sp>
    </p:spTree>
    <p:extLst>
      <p:ext uri="{BB962C8B-B14F-4D97-AF65-F5344CB8AC3E}">
        <p14:creationId xmlns:p14="http://schemas.microsoft.com/office/powerpoint/2010/main" val="3429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38A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5863"/>
            <a:ext cx="9144000" cy="796636"/>
          </a:xfrm>
          <a:prstGeom prst="rect">
            <a:avLst/>
          </a:prstGeom>
          <a:solidFill>
            <a:srgbClr val="38A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春秋战国时期的思想家</a:t>
            </a:r>
            <a:endParaRPr lang="zh-CN" altLang="en-US" sz="3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47" y="1060500"/>
            <a:ext cx="1824715" cy="2405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651" y="1060501"/>
            <a:ext cx="1832698" cy="24050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838" y="1043135"/>
            <a:ext cx="1806976" cy="24397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46" y="3984675"/>
            <a:ext cx="1824715" cy="2409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651" y="3984675"/>
            <a:ext cx="1832698" cy="24500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838" y="3984675"/>
            <a:ext cx="1810224" cy="240501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82397" y="348287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孔子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20594" y="34634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孟</a:t>
            </a:r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93439" y="3463485"/>
            <a:ext cx="1415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老子</a:t>
            </a:r>
            <a:r>
              <a:rPr lang="en-US" altLang="zh-CN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en-US" altLang="zh-CN" sz="2800" b="1" dirty="0" err="1" smtClean="0">
                <a:solidFill>
                  <a:schemeClr val="bg1"/>
                </a:solidFill>
                <a:latin typeface="+mn-ea"/>
              </a:rPr>
              <a:t>zǐ</a:t>
            </a:r>
            <a:r>
              <a:rPr lang="en-US" altLang="zh-CN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2396" y="637025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</a:t>
            </a:r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16603" y="63896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墨</a:t>
            </a:r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2376" y="6368265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荀</a:t>
            </a:r>
            <a:r>
              <a:rPr lang="en-US" altLang="zh-CN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en-US" altLang="zh-CN" sz="2800" b="1" dirty="0" err="1" smtClean="0">
                <a:solidFill>
                  <a:schemeClr val="bg1"/>
                </a:solidFill>
                <a:latin typeface="+mn-ea"/>
              </a:rPr>
              <a:t>xūn</a:t>
            </a:r>
            <a:r>
              <a:rPr lang="en-US" altLang="zh-CN" sz="28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25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检查字词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379" y="136566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论</a:t>
            </a:r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语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379" y="213510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曾参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379" y="2904545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三</a:t>
            </a:r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省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379" y="367398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编</a:t>
            </a:r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8379" y="444342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弘</a:t>
            </a:r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毅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2000" y="2909255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冠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</a:rPr>
              <a:t>者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72000" y="1370373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韶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2000" y="213510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喟</a:t>
            </a:r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然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43268" y="367398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浴乎</a:t>
            </a:r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72000" y="444813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</a:rPr>
              <a:t>风乎舞</a:t>
            </a:r>
            <a:r>
              <a:rPr lang="zh-CN" altLang="en-US" sz="4400" dirty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雩</a:t>
            </a:r>
          </a:p>
        </p:txBody>
      </p:sp>
      <p:sp>
        <p:nvSpPr>
          <p:cNvPr id="3" name="矩形 2"/>
          <p:cNvSpPr/>
          <p:nvPr/>
        </p:nvSpPr>
        <p:spPr>
          <a:xfrm>
            <a:off x="1991557" y="1436489"/>
            <a:ext cx="10310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 smtClean="0">
                <a:latin typeface="+mj-ea"/>
                <a:ea typeface="+mj-ea"/>
              </a:rPr>
              <a:t>lún</a:t>
            </a:r>
            <a:endParaRPr lang="en-US" altLang="zh-CN" sz="4400" dirty="0"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91558" y="2163546"/>
            <a:ext cx="14911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>
                <a:latin typeface="+mj-ea"/>
                <a:ea typeface="+mj-ea"/>
              </a:rPr>
              <a:t>zēng</a:t>
            </a:r>
            <a:endParaRPr lang="en-US" altLang="zh-CN" sz="44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1558" y="2961429"/>
            <a:ext cx="13292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>
                <a:latin typeface="+mj-ea"/>
                <a:ea typeface="+mj-ea"/>
              </a:rPr>
              <a:t>xǐng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8379" y="5155984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其</a:t>
            </a:r>
            <a:r>
              <a:rPr lang="zh-CN" altLang="en-US" sz="4400" dirty="0" smtClean="0">
                <a:solidFill>
                  <a:schemeClr val="accent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恕</a:t>
            </a:r>
            <a:r>
              <a:rPr lang="zh-CN" altLang="en-US" sz="4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乎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91557" y="3714141"/>
            <a:ext cx="14702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>
                <a:latin typeface="+mj-ea"/>
                <a:ea typeface="+mj-ea"/>
              </a:rPr>
              <a:t>zu</a:t>
            </a:r>
            <a:r>
              <a:rPr lang="en-US" altLang="zh-CN" sz="4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</a:t>
            </a:r>
            <a:r>
              <a:rPr lang="en-US" altLang="zh-CN" sz="4400" dirty="0" err="1" smtClean="0">
                <a:latin typeface="+mj-ea"/>
                <a:ea typeface="+mj-ea"/>
              </a:rPr>
              <a:t>n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91557" y="4478872"/>
            <a:ext cx="16001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hóng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55816" y="5155984"/>
            <a:ext cx="11416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shù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20923" y="1394105"/>
            <a:ext cx="1465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sháo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85180" y="2163545"/>
            <a:ext cx="9909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kuì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2847" y="2944700"/>
            <a:ext cx="15536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guàn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20705" y="3694063"/>
            <a:ext cx="6335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yí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013694" y="4443426"/>
            <a:ext cx="8306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>
                <a:latin typeface="+mj-ea"/>
                <a:ea typeface="+mj-ea"/>
              </a:rPr>
              <a:t>yú</a:t>
            </a:r>
            <a:endParaRPr lang="zh-CN" altLang="en-US" sz="4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272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" grpId="0"/>
      <p:bldP spid="24" grpId="0"/>
      <p:bldP spid="4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771" y="5381454"/>
            <a:ext cx="7521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1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56682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曾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曰：“吾日三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省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吾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身</a:t>
            </a:r>
            <a:r>
              <a:rPr lang="en-US" altLang="zh-CN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为人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谋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而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</a:t>
            </a:r>
            <a:endParaRPr lang="en-US" altLang="zh-CN" sz="3600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92395" y="2202497"/>
            <a:ext cx="1690639" cy="561109"/>
            <a:chOff x="292395" y="2202497"/>
            <a:chExt cx="1690639" cy="561109"/>
          </a:xfrm>
        </p:grpSpPr>
        <p:sp>
          <p:nvSpPr>
            <p:cNvPr id="3" name="矩形 2"/>
            <p:cNvSpPr/>
            <p:nvPr/>
          </p:nvSpPr>
          <p:spPr>
            <a:xfrm>
              <a:off x="292395" y="2354521"/>
              <a:ext cx="1690639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孔子弟子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18" name="流程图: 合并 17"/>
            <p:cNvSpPr/>
            <p:nvPr/>
          </p:nvSpPr>
          <p:spPr>
            <a:xfrm flipV="1">
              <a:off x="904781" y="220249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24684" y="3244334"/>
            <a:ext cx="84946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忠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乎？与朋友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交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而不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信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乎？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传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不习乎？”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3678188" y="2205402"/>
            <a:ext cx="1345141" cy="558204"/>
            <a:chOff x="3678188" y="2205402"/>
            <a:chExt cx="1345141" cy="558204"/>
          </a:xfrm>
        </p:grpSpPr>
        <p:sp>
          <p:nvSpPr>
            <p:cNvPr id="20" name="矩形 19"/>
            <p:cNvSpPr/>
            <p:nvPr/>
          </p:nvSpPr>
          <p:spPr>
            <a:xfrm>
              <a:off x="3678188" y="2354521"/>
              <a:ext cx="1345141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反省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1" name="流程图: 合并 20"/>
            <p:cNvSpPr/>
            <p:nvPr/>
          </p:nvSpPr>
          <p:spPr>
            <a:xfrm flipV="1">
              <a:off x="4112108" y="2205402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824359" y="1053974"/>
            <a:ext cx="875242" cy="547148"/>
            <a:chOff x="4824359" y="1053974"/>
            <a:chExt cx="875242" cy="547148"/>
          </a:xfrm>
        </p:grpSpPr>
        <p:sp>
          <p:nvSpPr>
            <p:cNvPr id="22" name="矩形 21"/>
            <p:cNvSpPr/>
            <p:nvPr/>
          </p:nvSpPr>
          <p:spPr>
            <a:xfrm>
              <a:off x="4824359" y="1053974"/>
              <a:ext cx="875242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自己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3" name="流程图: 合并 22"/>
            <p:cNvSpPr/>
            <p:nvPr/>
          </p:nvSpPr>
          <p:spPr>
            <a:xfrm>
              <a:off x="5023329" y="1449098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907163" y="2213155"/>
            <a:ext cx="1345141" cy="558204"/>
            <a:chOff x="6907163" y="2213155"/>
            <a:chExt cx="1345141" cy="558204"/>
          </a:xfrm>
        </p:grpSpPr>
        <p:sp>
          <p:nvSpPr>
            <p:cNvPr id="24" name="矩形 23"/>
            <p:cNvSpPr/>
            <p:nvPr/>
          </p:nvSpPr>
          <p:spPr>
            <a:xfrm>
              <a:off x="6907163" y="2362274"/>
              <a:ext cx="1345141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谋划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5" name="流程图: 合并 24"/>
            <p:cNvSpPr/>
            <p:nvPr/>
          </p:nvSpPr>
          <p:spPr>
            <a:xfrm flipV="1">
              <a:off x="7341083" y="2213155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7771" y="3898447"/>
            <a:ext cx="1345141" cy="558204"/>
            <a:chOff x="127771" y="3898447"/>
            <a:chExt cx="1345141" cy="558204"/>
          </a:xfrm>
        </p:grpSpPr>
        <p:sp>
          <p:nvSpPr>
            <p:cNvPr id="26" name="矩形 25"/>
            <p:cNvSpPr/>
            <p:nvPr/>
          </p:nvSpPr>
          <p:spPr>
            <a:xfrm>
              <a:off x="127771" y="4047566"/>
              <a:ext cx="1345141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诚心诚意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7" name="流程图: 合并 26"/>
            <p:cNvSpPr/>
            <p:nvPr/>
          </p:nvSpPr>
          <p:spPr>
            <a:xfrm flipV="1">
              <a:off x="561691" y="389844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83927" y="3890665"/>
            <a:ext cx="911221" cy="558203"/>
            <a:chOff x="2983927" y="3890665"/>
            <a:chExt cx="911221" cy="558203"/>
          </a:xfrm>
        </p:grpSpPr>
        <p:sp>
          <p:nvSpPr>
            <p:cNvPr id="28" name="矩形 27"/>
            <p:cNvSpPr/>
            <p:nvPr/>
          </p:nvSpPr>
          <p:spPr>
            <a:xfrm>
              <a:off x="2983927" y="4039783"/>
              <a:ext cx="911221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交往</a:t>
              </a:r>
            </a:p>
          </p:txBody>
        </p:sp>
        <p:sp>
          <p:nvSpPr>
            <p:cNvPr id="29" name="流程图: 合并 28"/>
            <p:cNvSpPr/>
            <p:nvPr/>
          </p:nvSpPr>
          <p:spPr>
            <a:xfrm flipV="1">
              <a:off x="3292143" y="3890665"/>
              <a:ext cx="294788" cy="149118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49115" y="3911979"/>
            <a:ext cx="880110" cy="536890"/>
            <a:chOff x="4349115" y="3911979"/>
            <a:chExt cx="880110" cy="536890"/>
          </a:xfrm>
        </p:grpSpPr>
        <p:sp>
          <p:nvSpPr>
            <p:cNvPr id="30" name="矩形 29"/>
            <p:cNvSpPr/>
            <p:nvPr/>
          </p:nvSpPr>
          <p:spPr>
            <a:xfrm>
              <a:off x="4349115" y="4039784"/>
              <a:ext cx="880110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诚实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1" name="流程图: 合并 30"/>
            <p:cNvSpPr/>
            <p:nvPr/>
          </p:nvSpPr>
          <p:spPr>
            <a:xfrm flipV="1">
              <a:off x="4641776" y="3911979"/>
              <a:ext cx="294788" cy="146295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95353" y="3898447"/>
            <a:ext cx="1815543" cy="550420"/>
            <a:chOff x="5295353" y="3898447"/>
            <a:chExt cx="1815543" cy="550420"/>
          </a:xfrm>
        </p:grpSpPr>
        <p:sp>
          <p:nvSpPr>
            <p:cNvPr id="32" name="矩形 31"/>
            <p:cNvSpPr/>
            <p:nvPr/>
          </p:nvSpPr>
          <p:spPr>
            <a:xfrm>
              <a:off x="5295353" y="4039782"/>
              <a:ext cx="1815543" cy="40908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老师传授知识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3" name="流程图: 合并 32"/>
            <p:cNvSpPr/>
            <p:nvPr/>
          </p:nvSpPr>
          <p:spPr>
            <a:xfrm flipV="1">
              <a:off x="5959460" y="389844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596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2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771" y="5381454"/>
            <a:ext cx="7521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1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929" y="2156835"/>
            <a:ext cx="8708507" cy="2525981"/>
            <a:chOff x="0" y="939532"/>
            <a:chExt cx="8708507" cy="2525981"/>
          </a:xfrm>
        </p:grpSpPr>
        <p:sp>
          <p:nvSpPr>
            <p:cNvPr id="6" name="矩形 5"/>
            <p:cNvSpPr/>
            <p:nvPr/>
          </p:nvSpPr>
          <p:spPr>
            <a:xfrm>
              <a:off x="430659" y="1527465"/>
              <a:ext cx="8277848" cy="193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  曾子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说：“我每天三次反省自己</a:t>
              </a:r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——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为别人谋划不诚心诚意吗？与朋友交往不诚实吗？（老师）传授的知识不去复习吗？”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5822" y="1505690"/>
            <a:ext cx="8884260" cy="4466000"/>
            <a:chOff x="76929" y="1526177"/>
            <a:chExt cx="8884260" cy="4466000"/>
          </a:xfrm>
        </p:grpSpPr>
        <p:sp>
          <p:nvSpPr>
            <p:cNvPr id="9" name="剪去对角的矩形 8"/>
            <p:cNvSpPr/>
            <p:nvPr/>
          </p:nvSpPr>
          <p:spPr>
            <a:xfrm>
              <a:off x="486137" y="2222408"/>
              <a:ext cx="8277848" cy="3524758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</a:t>
              </a:r>
              <a:r>
                <a:rPr lang="en-US" altLang="zh-CN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“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吾日三省吾身”，一个“日”字，强调了反省的经常性，即每天如此；“三”强调了反省是多方面的。一个破折号，表明下文是反省的内容。曾子从三个方面来反省检查自己。从中可见古代治学人十分重视品德修养。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972988" y="1890263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30525" y="4991297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直角三角形 15"/>
            <p:cNvSpPr>
              <a:spLocks noChangeAspect="1"/>
            </p:cNvSpPr>
            <p:nvPr/>
          </p:nvSpPr>
          <p:spPr>
            <a:xfrm rot="5400000" flipV="1">
              <a:off x="8257534" y="209656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>
              <a:spLocks noChangeAspect="1"/>
            </p:cNvSpPr>
            <p:nvPr/>
          </p:nvSpPr>
          <p:spPr>
            <a:xfrm rot="16200000" flipV="1">
              <a:off x="379297" y="5267730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518941" y="5480805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38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14" y="1590292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子曰：“见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贤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思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齐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焉，见不贤而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内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自省也。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988752" y="2313306"/>
            <a:ext cx="1690639" cy="857406"/>
            <a:chOff x="292395" y="2202497"/>
            <a:chExt cx="1690639" cy="857406"/>
          </a:xfrm>
        </p:grpSpPr>
        <p:sp>
          <p:nvSpPr>
            <p:cNvPr id="58" name="矩形 57"/>
            <p:cNvSpPr/>
            <p:nvPr/>
          </p:nvSpPr>
          <p:spPr>
            <a:xfrm>
              <a:off x="292395" y="2354521"/>
              <a:ext cx="1690639" cy="705382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品德、行为优秀的贤人。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59" name="流程图: 合并 58"/>
            <p:cNvSpPr/>
            <p:nvPr/>
          </p:nvSpPr>
          <p:spPr>
            <a:xfrm flipV="1">
              <a:off x="904781" y="220249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52766" y="1103638"/>
            <a:ext cx="1053250" cy="585561"/>
            <a:chOff x="612073" y="2626366"/>
            <a:chExt cx="1053250" cy="585561"/>
          </a:xfrm>
        </p:grpSpPr>
        <p:sp>
          <p:nvSpPr>
            <p:cNvPr id="61" name="矩形 60"/>
            <p:cNvSpPr/>
            <p:nvPr/>
          </p:nvSpPr>
          <p:spPr>
            <a:xfrm>
              <a:off x="612073" y="2626366"/>
              <a:ext cx="1053250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看齐</a:t>
              </a: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03441" y="2313306"/>
            <a:ext cx="1825206" cy="857406"/>
            <a:chOff x="230829" y="2202497"/>
            <a:chExt cx="1825206" cy="857406"/>
          </a:xfrm>
        </p:grpSpPr>
        <p:sp>
          <p:nvSpPr>
            <p:cNvPr id="64" name="矩形 63"/>
            <p:cNvSpPr/>
            <p:nvPr/>
          </p:nvSpPr>
          <p:spPr>
            <a:xfrm>
              <a:off x="230829" y="2354521"/>
              <a:ext cx="1825206" cy="705382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里面，引申为内部、内心。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5" name="流程图: 合并 64"/>
            <p:cNvSpPr/>
            <p:nvPr/>
          </p:nvSpPr>
          <p:spPr>
            <a:xfrm flipV="1">
              <a:off x="904781" y="220249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3727940"/>
            <a:ext cx="8708507" cy="2525981"/>
            <a:chOff x="0" y="939532"/>
            <a:chExt cx="8708507" cy="2525981"/>
          </a:xfrm>
        </p:grpSpPr>
        <p:sp>
          <p:nvSpPr>
            <p:cNvPr id="23" name="矩形 22"/>
            <p:cNvSpPr/>
            <p:nvPr/>
          </p:nvSpPr>
          <p:spPr>
            <a:xfrm>
              <a:off x="430659" y="1527465"/>
              <a:ext cx="8277848" cy="193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孔子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说：“看见德行优秀的人要想着向他看齐，看见不优秀的人也要（对照着）检查自己。”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7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3125" y="1508104"/>
            <a:ext cx="8990140" cy="3526445"/>
            <a:chOff x="76929" y="1526177"/>
            <a:chExt cx="8990140" cy="3526445"/>
          </a:xfrm>
        </p:grpSpPr>
        <p:sp>
          <p:nvSpPr>
            <p:cNvPr id="26" name="剪去对角的矩形 25"/>
            <p:cNvSpPr/>
            <p:nvPr/>
          </p:nvSpPr>
          <p:spPr>
            <a:xfrm>
              <a:off x="486137" y="2222408"/>
              <a:ext cx="8277848" cy="2513013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 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从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正反两个方面提出要求，既勉励上进，又指出避免错误。“焉”是兼词，“向他”的意思。“见贤思齐”是流传至今的成语。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078868" y="183048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3577" y="4051742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直角三角形 28"/>
            <p:cNvSpPr>
              <a:spLocks noChangeAspect="1"/>
            </p:cNvSpPr>
            <p:nvPr/>
          </p:nvSpPr>
          <p:spPr>
            <a:xfrm rot="5400000" flipV="1">
              <a:off x="8372758" y="201117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>
              <a:spLocks noChangeAspect="1"/>
            </p:cNvSpPr>
            <p:nvPr/>
          </p:nvSpPr>
          <p:spPr>
            <a:xfrm rot="16200000" flipV="1">
              <a:off x="344730" y="4381530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567057" y="4537128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6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3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099" y="1583333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子贡问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曰：“有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一言而可以终身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行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之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者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748024" y="1094133"/>
            <a:ext cx="1053250" cy="585561"/>
            <a:chOff x="612073" y="2626366"/>
            <a:chExt cx="1053250" cy="585561"/>
          </a:xfrm>
        </p:grpSpPr>
        <p:sp>
          <p:nvSpPr>
            <p:cNvPr id="61" name="矩形 60"/>
            <p:cNvSpPr/>
            <p:nvPr/>
          </p:nvSpPr>
          <p:spPr>
            <a:xfrm>
              <a:off x="612073" y="2626366"/>
              <a:ext cx="1053250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遵守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216076" y="3334075"/>
            <a:ext cx="3786145" cy="573662"/>
            <a:chOff x="-749641" y="2202497"/>
            <a:chExt cx="3786145" cy="573662"/>
          </a:xfrm>
        </p:grpSpPr>
        <p:sp>
          <p:nvSpPr>
            <p:cNvPr id="64" name="矩形 63"/>
            <p:cNvSpPr/>
            <p:nvPr/>
          </p:nvSpPr>
          <p:spPr>
            <a:xfrm>
              <a:off x="-749641" y="2354521"/>
              <a:ext cx="3786145" cy="421638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大约。这里指表语气的推断词。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5" name="流程图: 合并 64"/>
            <p:cNvSpPr/>
            <p:nvPr/>
          </p:nvSpPr>
          <p:spPr>
            <a:xfrm flipV="1">
              <a:off x="904781" y="220249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84791" y="2742411"/>
            <a:ext cx="7182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乎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？”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子曰：“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其恕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乎！己所不欲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791" y="403459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勿施于人。”</a:t>
            </a:r>
            <a:endParaRPr lang="zh-CN" altLang="en-US" sz="36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2765878" y="2312538"/>
            <a:ext cx="3416713" cy="547155"/>
            <a:chOff x="-547472" y="2648944"/>
            <a:chExt cx="3416713" cy="547155"/>
          </a:xfrm>
        </p:grpSpPr>
        <p:sp>
          <p:nvSpPr>
            <p:cNvPr id="28" name="矩形 27"/>
            <p:cNvSpPr/>
            <p:nvPr/>
          </p:nvSpPr>
          <p:spPr>
            <a:xfrm>
              <a:off x="-547472" y="2648944"/>
              <a:ext cx="3416713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用自己的心来推想别人的心。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9" name="流程图: 合并 28"/>
            <p:cNvSpPr/>
            <p:nvPr/>
          </p:nvSpPr>
          <p:spPr>
            <a:xfrm>
              <a:off x="922232" y="3044075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078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3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8003" y="2121994"/>
            <a:ext cx="8399053" cy="2958033"/>
            <a:chOff x="0" y="939532"/>
            <a:chExt cx="8399053" cy="2958033"/>
          </a:xfrm>
        </p:grpSpPr>
        <p:sp>
          <p:nvSpPr>
            <p:cNvPr id="6" name="矩形 5"/>
            <p:cNvSpPr/>
            <p:nvPr/>
          </p:nvSpPr>
          <p:spPr>
            <a:xfrm>
              <a:off x="430659" y="1527464"/>
              <a:ext cx="7968394" cy="23701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贡问：“有一句话可以作为终身遵行的准则吗？”孔子说：“是用自己的心推想别人的心啊！自己不喜欢的，不要施加在别人的身上。”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0146" y="1428794"/>
            <a:ext cx="8913940" cy="4379724"/>
            <a:chOff x="76929" y="1526177"/>
            <a:chExt cx="8913940" cy="4379724"/>
          </a:xfrm>
        </p:grpSpPr>
        <p:sp>
          <p:nvSpPr>
            <p:cNvPr id="9" name="剪去对角的矩形 8"/>
            <p:cNvSpPr/>
            <p:nvPr/>
          </p:nvSpPr>
          <p:spPr>
            <a:xfrm>
              <a:off x="486137" y="2222408"/>
              <a:ext cx="8277848" cy="3485200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 用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问答的形式说出儒家的恕道。这一则不仅强调了对人要宽容，要推己及人，而且借子贡的问话，突出了要“终身行之”。“己所不欲，勿施于人”富于哲理，给人启迪，已成为广为传诵的成语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。</a:t>
              </a:r>
              <a:endParaRPr lang="zh-CN" altLang="en-US" sz="3600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8002668" y="196383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90252" y="4899467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直角三角形 15"/>
            <p:cNvSpPr>
              <a:spLocks noChangeAspect="1"/>
            </p:cNvSpPr>
            <p:nvPr/>
          </p:nvSpPr>
          <p:spPr>
            <a:xfrm rot="5400000" flipV="1">
              <a:off x="8296558" y="214452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>
              <a:spLocks noChangeAspect="1"/>
            </p:cNvSpPr>
            <p:nvPr/>
          </p:nvSpPr>
          <p:spPr>
            <a:xfrm rot="16200000" flipV="1">
              <a:off x="411405" y="5229255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541429" y="5509315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73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56360"/>
            <a:ext cx="9144000" cy="2544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+mj-ea"/>
                <a:ea typeface="+mj-ea"/>
              </a:rPr>
              <a:t>在你使用前是否查看使用教程？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6519553" y="4201885"/>
            <a:ext cx="914400" cy="33250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是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7716981" y="4201885"/>
            <a:ext cx="914400" cy="33250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否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541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  <p:sndAc>
          <p:stSnd>
            <p:snd r:embed="rId2" name="Windows Message Nudge.wav"/>
          </p:stSnd>
        </p:sndAc>
      </p:transition>
    </mc:Choice>
    <mc:Fallback xmlns="">
      <p:transition spd="slow" advClick="0">
        <p:checker/>
        <p:sndAc>
          <p:stSnd>
            <p:snd r:embed="rId6" name="Windows Message Nud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0888" y="5381454"/>
            <a:ext cx="10294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4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39626" y="1574305"/>
            <a:ext cx="9417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曾子曰：“士不可以不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弘毅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，任重而道远。”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2695456" y="1080279"/>
            <a:ext cx="4806337" cy="585561"/>
            <a:chOff x="-1264471" y="2626366"/>
            <a:chExt cx="4806337" cy="585561"/>
          </a:xfrm>
        </p:grpSpPr>
        <p:sp>
          <p:nvSpPr>
            <p:cNvPr id="61" name="矩形 60"/>
            <p:cNvSpPr/>
            <p:nvPr/>
          </p:nvSpPr>
          <p:spPr>
            <a:xfrm>
              <a:off x="-1264471" y="2626366"/>
              <a:ext cx="4806337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宽宏坚毅。这里指抱负远大、意志坚强。</a:t>
              </a: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2918315"/>
            <a:ext cx="8708507" cy="2525981"/>
            <a:chOff x="0" y="939532"/>
            <a:chExt cx="8708507" cy="2525981"/>
          </a:xfrm>
        </p:grpSpPr>
        <p:sp>
          <p:nvSpPr>
            <p:cNvPr id="24" name="矩形 23"/>
            <p:cNvSpPr/>
            <p:nvPr/>
          </p:nvSpPr>
          <p:spPr>
            <a:xfrm>
              <a:off x="430659" y="1527465"/>
              <a:ext cx="8277848" cy="193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曾子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说：“读书人不可以没有远大的抱负和坚强的意志，承担的责任重大而艰险的道路还很长。”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9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0888" y="5381454"/>
            <a:ext cx="10294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4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3125" y="1508104"/>
            <a:ext cx="8942515" cy="4441469"/>
            <a:chOff x="76929" y="1526177"/>
            <a:chExt cx="8942515" cy="4441469"/>
          </a:xfrm>
        </p:grpSpPr>
        <p:sp>
          <p:nvSpPr>
            <p:cNvPr id="26" name="剪去对角的矩形 25"/>
            <p:cNvSpPr/>
            <p:nvPr/>
          </p:nvSpPr>
          <p:spPr>
            <a:xfrm>
              <a:off x="486137" y="2222408"/>
              <a:ext cx="8277848" cy="3466645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曾子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的话是一个因果复句，这里先说果，再说因，使“任重而道远”得到了强调；“士不可以不弘毅”这一分句采用双重否定句式，加强了语气，从而使前后两个分句所表达的内容都得到突出。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031243" y="196383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63019" y="496676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直角三角形 28"/>
            <p:cNvSpPr>
              <a:spLocks noChangeAspect="1"/>
            </p:cNvSpPr>
            <p:nvPr/>
          </p:nvSpPr>
          <p:spPr>
            <a:xfrm rot="5400000" flipV="1">
              <a:off x="8325133" y="214452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>
              <a:spLocks noChangeAspect="1"/>
            </p:cNvSpPr>
            <p:nvPr/>
          </p:nvSpPr>
          <p:spPr>
            <a:xfrm rot="16200000" flipV="1">
              <a:off x="484172" y="5296554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525343" y="5490760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248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5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34" y="1583333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子曰：“富与贵是人之所欲也，不以其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道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得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7657471" y="1051418"/>
            <a:ext cx="1053250" cy="585561"/>
            <a:chOff x="612073" y="2626366"/>
            <a:chExt cx="1053250" cy="585561"/>
          </a:xfrm>
        </p:grpSpPr>
        <p:sp>
          <p:nvSpPr>
            <p:cNvPr id="61" name="矩形 60"/>
            <p:cNvSpPr/>
            <p:nvPr/>
          </p:nvSpPr>
          <p:spPr>
            <a:xfrm>
              <a:off x="612073" y="2626366"/>
              <a:ext cx="1053250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方法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1434" y="2761579"/>
            <a:ext cx="8956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之，不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处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也。贫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与贱是人之所恶也，</a:t>
            </a:r>
            <a:r>
              <a:rPr lang="zh-CN" altLang="en-US" sz="3600" dirty="0" smtClean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不以其</a:t>
            </a:r>
            <a:endParaRPr lang="zh-CN" altLang="en-US" sz="3600" dirty="0">
              <a:solidFill>
                <a:srgbClr val="66006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34" y="4012495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道</a:t>
            </a:r>
            <a:r>
              <a:rPr lang="zh-CN" altLang="en-US" sz="3600" dirty="0" smtClean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得之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，不去也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。”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07754" y="2328042"/>
            <a:ext cx="1421311" cy="545543"/>
            <a:chOff x="428042" y="2666384"/>
            <a:chExt cx="1421311" cy="545543"/>
          </a:xfrm>
        </p:grpSpPr>
        <p:sp>
          <p:nvSpPr>
            <p:cNvPr id="28" name="矩形 27"/>
            <p:cNvSpPr/>
            <p:nvPr/>
          </p:nvSpPr>
          <p:spPr>
            <a:xfrm>
              <a:off x="428042" y="2666384"/>
              <a:ext cx="1421311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据有，取。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9" name="流程图: 合并 28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09165" y="4690887"/>
            <a:ext cx="1654422" cy="570303"/>
            <a:chOff x="273669" y="2202497"/>
            <a:chExt cx="1654422" cy="570303"/>
          </a:xfrm>
        </p:grpSpPr>
        <p:sp>
          <p:nvSpPr>
            <p:cNvPr id="24" name="矩形 23"/>
            <p:cNvSpPr/>
            <p:nvPr/>
          </p:nvSpPr>
          <p:spPr>
            <a:xfrm>
              <a:off x="273669" y="2351162"/>
              <a:ext cx="1654422" cy="421638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背离，抛弃。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5" name="流程图: 合并 24"/>
            <p:cNvSpPr/>
            <p:nvPr/>
          </p:nvSpPr>
          <p:spPr>
            <a:xfrm flipV="1">
              <a:off x="904781" y="2202497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96257" y="3574470"/>
            <a:ext cx="4761759" cy="2216730"/>
            <a:chOff x="4096257" y="3574470"/>
            <a:chExt cx="4761759" cy="2216730"/>
          </a:xfrm>
        </p:grpSpPr>
        <p:sp>
          <p:nvSpPr>
            <p:cNvPr id="64" name="矩形 63"/>
            <p:cNvSpPr/>
            <p:nvPr/>
          </p:nvSpPr>
          <p:spPr>
            <a:xfrm>
              <a:off x="4280898" y="3738022"/>
              <a:ext cx="4577118" cy="2053178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latin typeface="+mj-ea"/>
                  <a:ea typeface="+mj-ea"/>
                </a:rPr>
                <a:t>① 认为</a:t>
              </a:r>
              <a:r>
                <a:rPr lang="zh-CN" altLang="en-US" sz="2000" dirty="0">
                  <a:latin typeface="+mj-ea"/>
                  <a:ea typeface="+mj-ea"/>
                </a:rPr>
                <a:t>“不以其道”的“不”为流传中多出来的字，句意为行仁道却得到了贫贱，就算是人人所不喜欢的，但君子照样安</a:t>
              </a:r>
              <a:r>
                <a:rPr lang="zh-CN" altLang="en-US" sz="2000" dirty="0" smtClean="0">
                  <a:latin typeface="+mj-ea"/>
                  <a:ea typeface="+mj-ea"/>
                </a:rPr>
                <a:t>守贫贱。</a:t>
              </a:r>
              <a:endParaRPr lang="en-US" altLang="zh-CN" sz="2000" dirty="0" smtClean="0">
                <a:latin typeface="+mj-ea"/>
                <a:ea typeface="+mj-ea"/>
              </a:endParaRPr>
            </a:p>
            <a:p>
              <a:r>
                <a:rPr lang="zh-CN" altLang="en-US" sz="2000" dirty="0" smtClean="0">
                  <a:latin typeface="+mj-ea"/>
                  <a:ea typeface="+mj-ea"/>
                </a:rPr>
                <a:t>② 君子</a:t>
              </a:r>
              <a:r>
                <a:rPr lang="zh-CN" altLang="en-US" sz="2000" dirty="0">
                  <a:latin typeface="+mj-ea"/>
                  <a:ea typeface="+mj-ea"/>
                </a:rPr>
                <a:t>行仁道却得到了贫贱，这是不合道理的，但君子却并不因此而抛弃仁道</a:t>
              </a:r>
              <a:r>
                <a:rPr lang="zh-CN" altLang="en-US" sz="2000" dirty="0" smtClean="0">
                  <a:latin typeface="+mj-ea"/>
                  <a:ea typeface="+mj-ea"/>
                </a:rPr>
                <a:t>。</a:t>
              </a:r>
              <a:endParaRPr lang="en-US" altLang="zh-CN" sz="2000" dirty="0" smtClean="0">
                <a:latin typeface="+mj-ea"/>
                <a:ea typeface="+mj-ea"/>
              </a:endParaRPr>
            </a:p>
          </p:txBody>
        </p:sp>
        <p:sp>
          <p:nvSpPr>
            <p:cNvPr id="65" name="流程图: 合并 64"/>
            <p:cNvSpPr/>
            <p:nvPr/>
          </p:nvSpPr>
          <p:spPr>
            <a:xfrm flipV="1">
              <a:off x="7589740" y="3574470"/>
              <a:ext cx="477303" cy="184641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26" name="流程图: 合并 25"/>
            <p:cNvSpPr/>
            <p:nvPr/>
          </p:nvSpPr>
          <p:spPr>
            <a:xfrm rot="16200000" flipV="1">
              <a:off x="3949926" y="4243339"/>
              <a:ext cx="477303" cy="184641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830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4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5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8003" y="2121994"/>
            <a:ext cx="8399053" cy="2958033"/>
            <a:chOff x="0" y="939532"/>
            <a:chExt cx="8399053" cy="2958033"/>
          </a:xfrm>
        </p:grpSpPr>
        <p:sp>
          <p:nvSpPr>
            <p:cNvPr id="6" name="矩形 5"/>
            <p:cNvSpPr/>
            <p:nvPr/>
          </p:nvSpPr>
          <p:spPr>
            <a:xfrm>
              <a:off x="430659" y="1527464"/>
              <a:ext cx="7968394" cy="23701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孔子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说：“富裕和显贵是人们所追求的，不讲仁义之道去得到它，就不应该占有。贫穷和低贱是人们所厌恶的，讲仁义之道反而受穷而卑微，也不应离开它。”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8833" y="1027652"/>
            <a:ext cx="8605183" cy="5563602"/>
            <a:chOff x="76929" y="1526177"/>
            <a:chExt cx="8605183" cy="5563602"/>
          </a:xfrm>
        </p:grpSpPr>
        <p:sp>
          <p:nvSpPr>
            <p:cNvPr id="9" name="剪去对角的矩形 8"/>
            <p:cNvSpPr/>
            <p:nvPr/>
          </p:nvSpPr>
          <p:spPr>
            <a:xfrm>
              <a:off x="486137" y="2222408"/>
              <a:ext cx="8034762" cy="4748386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“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富与贵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……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不处也”先用一个判断句，肯定了富与贵是人们追求的，表明并不反对追求富贵，接着一转，指出“不以其道得之”就不应该占有，从而突出了“仁道”重要。“贫与贱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……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不去也”在上一句的基础上，又从“贫与贱是人之所恶”这一方面论述，论述全面，语意周全，表述严密，使“仁道”的重要性得到了突出的强调。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693911" y="2082591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73377" y="6063250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直角三角形 15"/>
            <p:cNvSpPr>
              <a:spLocks noChangeAspect="1"/>
            </p:cNvSpPr>
            <p:nvPr/>
          </p:nvSpPr>
          <p:spPr>
            <a:xfrm rot="5400000" flipV="1">
              <a:off x="7987801" y="2263279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>
              <a:spLocks noChangeAspect="1"/>
            </p:cNvSpPr>
            <p:nvPr/>
          </p:nvSpPr>
          <p:spPr>
            <a:xfrm rot="16200000" flipV="1">
              <a:off x="494530" y="6393038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273566" y="6693193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6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5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6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39626" y="1574305"/>
            <a:ext cx="9417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子贡问君子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。子曰：“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先行其言而后从之。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”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201660" y="1055168"/>
            <a:ext cx="3648075" cy="585561"/>
            <a:chOff x="-1062811" y="2626366"/>
            <a:chExt cx="3648075" cy="585561"/>
          </a:xfrm>
        </p:grpSpPr>
        <p:sp>
          <p:nvSpPr>
            <p:cNvPr id="61" name="矩形 60"/>
            <p:cNvSpPr/>
            <p:nvPr/>
          </p:nvSpPr>
          <p:spPr>
            <a:xfrm>
              <a:off x="-1062811" y="2626366"/>
              <a:ext cx="3648075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子贡请教怎样才能做一个君子。</a:t>
              </a: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31528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46714" y="1055168"/>
            <a:ext cx="4621730" cy="585561"/>
            <a:chOff x="-1756927" y="2626366"/>
            <a:chExt cx="4621730" cy="585561"/>
          </a:xfrm>
        </p:grpSpPr>
        <p:sp>
          <p:nvSpPr>
            <p:cNvPr id="20" name="矩形 19"/>
            <p:cNvSpPr/>
            <p:nvPr/>
          </p:nvSpPr>
          <p:spPr>
            <a:xfrm>
              <a:off x="-1756927" y="2626366"/>
              <a:ext cx="4621730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对于你要说的话，先实行了，再说出来。</a:t>
              </a:r>
            </a:p>
          </p:txBody>
        </p:sp>
        <p:sp>
          <p:nvSpPr>
            <p:cNvPr id="21" name="流程图: 合并 20"/>
            <p:cNvSpPr/>
            <p:nvPr/>
          </p:nvSpPr>
          <p:spPr>
            <a:xfrm>
              <a:off x="31528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5030" y="2370941"/>
            <a:ext cx="8913940" cy="4374170"/>
            <a:chOff x="76929" y="1526177"/>
            <a:chExt cx="8913940" cy="4374170"/>
          </a:xfrm>
        </p:grpSpPr>
        <p:sp>
          <p:nvSpPr>
            <p:cNvPr id="27" name="剪去对角的矩形 26"/>
            <p:cNvSpPr/>
            <p:nvPr/>
          </p:nvSpPr>
          <p:spPr>
            <a:xfrm>
              <a:off x="486137" y="2222408"/>
              <a:ext cx="8225778" cy="3485200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孔子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心目中的君子要做到先行而后言。这句话用了一对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反义词“先”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“后”，来强调“做”的重要；表承接的连词“而”，表明“行”与“言”的先后顺序，强调了实践的地位。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002668" y="196383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90252" y="4899467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直角三角形 29"/>
            <p:cNvSpPr>
              <a:spLocks noChangeAspect="1"/>
            </p:cNvSpPr>
            <p:nvPr/>
          </p:nvSpPr>
          <p:spPr>
            <a:xfrm rot="5400000" flipV="1">
              <a:off x="8296558" y="214452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>
              <a:spLocks noChangeAspect="1"/>
            </p:cNvSpPr>
            <p:nvPr/>
          </p:nvSpPr>
          <p:spPr>
            <a:xfrm rot="16200000" flipV="1">
              <a:off x="411405" y="5229255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497785" y="5493408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2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59" y="5381454"/>
            <a:ext cx="97975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7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792" y="1646780"/>
            <a:ext cx="797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子曰：“君子成人之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美，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不成人之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恶</a:t>
            </a:r>
            <a:r>
              <a:rPr lang="zh-CN" altLang="en-US" sz="3600" dirty="0" smtClean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。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411585" y="1201975"/>
            <a:ext cx="3648075" cy="585561"/>
            <a:chOff x="-1062811" y="2626366"/>
            <a:chExt cx="3648075" cy="585561"/>
          </a:xfrm>
        </p:grpSpPr>
        <p:sp>
          <p:nvSpPr>
            <p:cNvPr id="61" name="矩形 60"/>
            <p:cNvSpPr/>
            <p:nvPr/>
          </p:nvSpPr>
          <p:spPr>
            <a:xfrm>
              <a:off x="-1062811" y="2626366"/>
              <a:ext cx="3648075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好的，形容词作名词，好事。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31528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99075" y="2228366"/>
            <a:ext cx="3304941" cy="876783"/>
            <a:chOff x="792589" y="2481636"/>
            <a:chExt cx="2072214" cy="610432"/>
          </a:xfrm>
        </p:grpSpPr>
        <p:sp>
          <p:nvSpPr>
            <p:cNvPr id="20" name="矩形 19"/>
            <p:cNvSpPr/>
            <p:nvPr/>
          </p:nvSpPr>
          <p:spPr>
            <a:xfrm>
              <a:off x="792589" y="2626366"/>
              <a:ext cx="2072214" cy="465702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坏的，不好的，形容词作名词，坏事。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1" name="流程图: 合并 20"/>
            <p:cNvSpPr/>
            <p:nvPr/>
          </p:nvSpPr>
          <p:spPr>
            <a:xfrm flipH="1" flipV="1">
              <a:off x="2080614" y="2481636"/>
              <a:ext cx="333121" cy="144730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84791" y="269527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小人反是。”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6675" y="3746990"/>
            <a:ext cx="8708507" cy="2071919"/>
            <a:chOff x="0" y="939532"/>
            <a:chExt cx="8708507" cy="2071919"/>
          </a:xfrm>
        </p:grpSpPr>
        <p:sp>
          <p:nvSpPr>
            <p:cNvPr id="36" name="矩形 35"/>
            <p:cNvSpPr/>
            <p:nvPr/>
          </p:nvSpPr>
          <p:spPr>
            <a:xfrm>
              <a:off x="430659" y="1527465"/>
              <a:ext cx="8277848" cy="14839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孔子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说：“君子应该成就别人的好事，不应该促成别人的坏事。小人与此相反。”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11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59" y="5381454"/>
            <a:ext cx="97975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7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15029" y="1513691"/>
            <a:ext cx="8913940" cy="4374170"/>
            <a:chOff x="76929" y="1526177"/>
            <a:chExt cx="8913940" cy="4374170"/>
          </a:xfrm>
        </p:grpSpPr>
        <p:sp>
          <p:nvSpPr>
            <p:cNvPr id="35" name="剪去对角的矩形 34"/>
            <p:cNvSpPr/>
            <p:nvPr/>
          </p:nvSpPr>
          <p:spPr>
            <a:xfrm>
              <a:off x="486137" y="2222408"/>
              <a:ext cx="8225778" cy="3485200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 既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从正面提出君子应该怎样做，又从反面指出不应该怎样做，表达全面，观点鲜明，语气肯定。先说君子，再说小人，形成对比，从而强调“成人之美”是一个人品德高尚的重要方面。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002668" y="196383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90252" y="4899467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直角三角形 37"/>
            <p:cNvSpPr>
              <a:spLocks noChangeAspect="1"/>
            </p:cNvSpPr>
            <p:nvPr/>
          </p:nvSpPr>
          <p:spPr>
            <a:xfrm rot="5400000" flipV="1">
              <a:off x="8296558" y="214452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/>
            <p:cNvSpPr>
              <a:spLocks noChangeAspect="1"/>
            </p:cNvSpPr>
            <p:nvPr/>
          </p:nvSpPr>
          <p:spPr>
            <a:xfrm rot="16200000" flipV="1">
              <a:off x="411405" y="5229255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497785" y="5493408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743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5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8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792" y="1646780"/>
            <a:ext cx="797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子曰：“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富而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可求也，虽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执鞭之士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吾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286817" y="1195163"/>
            <a:ext cx="911033" cy="567482"/>
            <a:chOff x="98421" y="2644445"/>
            <a:chExt cx="911033" cy="567482"/>
          </a:xfrm>
        </p:grpSpPr>
        <p:sp>
          <p:nvSpPr>
            <p:cNvPr id="61" name="矩形 60"/>
            <p:cNvSpPr/>
            <p:nvPr/>
          </p:nvSpPr>
          <p:spPr>
            <a:xfrm>
              <a:off x="98421" y="2644445"/>
              <a:ext cx="911033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做官</a:t>
              </a: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31528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18574" y="2207247"/>
            <a:ext cx="1681043" cy="568241"/>
            <a:chOff x="1055617" y="2466936"/>
            <a:chExt cx="1054022" cy="395620"/>
          </a:xfrm>
        </p:grpSpPr>
        <p:sp>
          <p:nvSpPr>
            <p:cNvPr id="20" name="矩形 19"/>
            <p:cNvSpPr/>
            <p:nvPr/>
          </p:nvSpPr>
          <p:spPr>
            <a:xfrm>
              <a:off x="1055617" y="2576501"/>
              <a:ext cx="1054022" cy="28605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低微的官职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1" name="流程图: 合并 20"/>
            <p:cNvSpPr/>
            <p:nvPr/>
          </p:nvSpPr>
          <p:spPr>
            <a:xfrm flipH="1" flipV="1">
              <a:off x="1416068" y="2466936"/>
              <a:ext cx="333121" cy="144730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84791" y="2776810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亦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为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之。如不可求，从吾所好。”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1509" y="3580042"/>
            <a:ext cx="8708507" cy="2561871"/>
            <a:chOff x="0" y="939532"/>
            <a:chExt cx="8708507" cy="2561871"/>
          </a:xfrm>
        </p:grpSpPr>
        <p:sp>
          <p:nvSpPr>
            <p:cNvPr id="36" name="矩形 35"/>
            <p:cNvSpPr/>
            <p:nvPr/>
          </p:nvSpPr>
          <p:spPr>
            <a:xfrm>
              <a:off x="430659" y="1527465"/>
              <a:ext cx="8277848" cy="19739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孔子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说：“做官如果能够通过修养仁德而求得，即使是低微的官职，我也尽力而为。如果不能获得，我就从事所爱好的事业。”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79792" y="2202874"/>
            <a:ext cx="890990" cy="570654"/>
            <a:chOff x="713476" y="2379993"/>
            <a:chExt cx="558655" cy="397300"/>
          </a:xfrm>
        </p:grpSpPr>
        <p:sp>
          <p:nvSpPr>
            <p:cNvPr id="24" name="矩形 23"/>
            <p:cNvSpPr/>
            <p:nvPr/>
          </p:nvSpPr>
          <p:spPr>
            <a:xfrm>
              <a:off x="713476" y="2491240"/>
              <a:ext cx="558655" cy="286053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如果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5" name="流程图: 合并 24"/>
            <p:cNvSpPr/>
            <p:nvPr/>
          </p:nvSpPr>
          <p:spPr>
            <a:xfrm flipH="1" flipV="1">
              <a:off x="826243" y="2379993"/>
              <a:ext cx="333121" cy="144730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800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5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8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25534" y="1127363"/>
            <a:ext cx="8732482" cy="4897008"/>
            <a:chOff x="199499" y="1659395"/>
            <a:chExt cx="8732482" cy="4897008"/>
          </a:xfrm>
        </p:grpSpPr>
        <p:sp>
          <p:nvSpPr>
            <p:cNvPr id="35" name="剪去对角的矩形 34"/>
            <p:cNvSpPr/>
            <p:nvPr/>
          </p:nvSpPr>
          <p:spPr>
            <a:xfrm>
              <a:off x="486137" y="2085871"/>
              <a:ext cx="8225778" cy="4286383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“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富而可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……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为之”中的“富”指做官，“而”表假设，是“如果”的意思，“求”是指要通过修养仁德来得到的官职。这句话用“虽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……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也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……”</a:t>
              </a:r>
              <a:r>
                <a:rPr lang="zh-CN" altLang="en-US" sz="32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这对关联词，表达了做事要尽职尽责；用“求”强调了要通过修养仁德来获得官职。前面说“可求”时该怎样做，后面说“不可求”时怎样做，全面地展示了自己的思想。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943780" y="1917133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276063" y="5555523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直角三角形 37"/>
            <p:cNvSpPr>
              <a:spLocks noChangeAspect="1"/>
            </p:cNvSpPr>
            <p:nvPr/>
          </p:nvSpPr>
          <p:spPr>
            <a:xfrm rot="5400000" flipV="1">
              <a:off x="8220921" y="2063748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/>
            <p:cNvSpPr>
              <a:spLocks noChangeAspect="1"/>
            </p:cNvSpPr>
            <p:nvPr/>
          </p:nvSpPr>
          <p:spPr>
            <a:xfrm rot="16200000" flipV="1">
              <a:off x="479052" y="5882107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>
              <a:spLocks noChangeAspect="1"/>
            </p:cNvSpPr>
            <p:nvPr/>
          </p:nvSpPr>
          <p:spPr>
            <a:xfrm rot="5400000">
              <a:off x="432248" y="1488200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488671" y="6144406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99499" y="1659395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65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5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9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792" y="1646780"/>
            <a:ext cx="797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子在齐闻</a:t>
            </a:r>
            <a:r>
              <a:rPr lang="en-US" altLang="zh-CN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《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韶</a:t>
            </a:r>
            <a:r>
              <a:rPr lang="en-US" altLang="zh-CN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》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，三月不知肉味，曰：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1546547" y="1179891"/>
            <a:ext cx="3303492" cy="582303"/>
            <a:chOff x="-641849" y="2629173"/>
            <a:chExt cx="3303492" cy="582303"/>
          </a:xfrm>
        </p:grpSpPr>
        <p:sp>
          <p:nvSpPr>
            <p:cNvPr id="61" name="矩形 60"/>
            <p:cNvSpPr/>
            <p:nvPr/>
          </p:nvSpPr>
          <p:spPr>
            <a:xfrm>
              <a:off x="-641849" y="2629173"/>
              <a:ext cx="3303492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+mj-ea"/>
                  <a:ea typeface="+mj-ea"/>
                </a:rPr>
                <a:t>《</a:t>
              </a:r>
              <a:r>
                <a:rPr lang="zh-CN" altLang="en-US" sz="2000" dirty="0" smtClean="0">
                  <a:latin typeface="+mj-ea"/>
                  <a:ea typeface="+mj-ea"/>
                </a:rPr>
                <a:t>韶乐</a:t>
              </a:r>
              <a:r>
                <a:rPr lang="en-US" altLang="zh-CN" sz="2000" dirty="0" smtClean="0">
                  <a:latin typeface="+mj-ea"/>
                  <a:ea typeface="+mj-ea"/>
                </a:rPr>
                <a:t>》</a:t>
              </a:r>
              <a:r>
                <a:rPr lang="zh-CN" altLang="en-US" sz="2000" dirty="0" smtClean="0">
                  <a:latin typeface="+mj-ea"/>
                  <a:ea typeface="+mj-ea"/>
                </a:rPr>
                <a:t>，虞舜时的乐曲名。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771246" y="3059452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54689" y="3376555"/>
            <a:ext cx="1859973" cy="568061"/>
            <a:chOff x="993127" y="2466936"/>
            <a:chExt cx="1166212" cy="395495"/>
          </a:xfrm>
        </p:grpSpPr>
        <p:sp>
          <p:nvSpPr>
            <p:cNvPr id="20" name="矩形 19"/>
            <p:cNvSpPr/>
            <p:nvPr/>
          </p:nvSpPr>
          <p:spPr>
            <a:xfrm>
              <a:off x="993127" y="2576376"/>
              <a:ext cx="1166212" cy="286055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作，这指欣赏。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1" name="流程图: 合并 20"/>
            <p:cNvSpPr/>
            <p:nvPr/>
          </p:nvSpPr>
          <p:spPr>
            <a:xfrm flipH="1" flipV="1">
              <a:off x="1416068" y="2466936"/>
              <a:ext cx="333121" cy="144730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84791" y="2792307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“不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图为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乐之至于斯也。”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1509" y="3580042"/>
            <a:ext cx="8708507" cy="2561871"/>
            <a:chOff x="0" y="939532"/>
            <a:chExt cx="8708507" cy="2561871"/>
          </a:xfrm>
        </p:grpSpPr>
        <p:sp>
          <p:nvSpPr>
            <p:cNvPr id="36" name="矩形 35"/>
            <p:cNvSpPr/>
            <p:nvPr/>
          </p:nvSpPr>
          <p:spPr>
            <a:xfrm>
              <a:off x="430659" y="1527465"/>
              <a:ext cx="8277848" cy="19739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孔子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在齐地听了</a:t>
              </a:r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《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韶乐</a:t>
              </a:r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》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，三个月吃肉都吃不出肉味，感叹道：“没有想到对音乐的欣赏达到如此高的境界。”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72915" y="2259617"/>
            <a:ext cx="890990" cy="567750"/>
            <a:chOff x="713476" y="2491240"/>
            <a:chExt cx="558655" cy="395278"/>
          </a:xfrm>
        </p:grpSpPr>
        <p:sp>
          <p:nvSpPr>
            <p:cNvPr id="24" name="矩形 23"/>
            <p:cNvSpPr/>
            <p:nvPr/>
          </p:nvSpPr>
          <p:spPr>
            <a:xfrm>
              <a:off x="713476" y="2491240"/>
              <a:ext cx="558655" cy="286053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料想</a:t>
              </a:r>
            </a:p>
          </p:txBody>
        </p:sp>
        <p:sp>
          <p:nvSpPr>
            <p:cNvPr id="25" name="流程图: 合并 24"/>
            <p:cNvSpPr/>
            <p:nvPr/>
          </p:nvSpPr>
          <p:spPr>
            <a:xfrm flipH="1">
              <a:off x="842424" y="2775008"/>
              <a:ext cx="300759" cy="111510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440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32098"/>
            <a:ext cx="9144000" cy="35938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dirty="0" smtClean="0"/>
              <a:t>使用教程</a:t>
            </a:r>
            <a:endParaRPr lang="zh-CN" altLang="en-US" sz="115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524" y="3132524"/>
            <a:ext cx="592951" cy="59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110" y="3159291"/>
            <a:ext cx="571500" cy="571500"/>
          </a:xfrm>
          <a:prstGeom prst="rect">
            <a:avLst/>
          </a:prstGeom>
        </p:spPr>
      </p:pic>
      <p:sp>
        <p:nvSpPr>
          <p:cNvPr id="7" name="文本框 6">
            <a:hlinkClick r:id="rId4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hlinkClick r:id="rId4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5514" y="6185333"/>
            <a:ext cx="2492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点击鼠标左键换页。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9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35" y="5381454"/>
            <a:ext cx="100540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9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15029" y="1513691"/>
            <a:ext cx="8913940" cy="4374170"/>
            <a:chOff x="76929" y="1526177"/>
            <a:chExt cx="8913940" cy="4374170"/>
          </a:xfrm>
        </p:grpSpPr>
        <p:sp>
          <p:nvSpPr>
            <p:cNvPr id="35" name="剪去对角的矩形 34"/>
            <p:cNvSpPr/>
            <p:nvPr/>
          </p:nvSpPr>
          <p:spPr>
            <a:xfrm>
              <a:off x="486137" y="2222408"/>
              <a:ext cx="8225778" cy="3485200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先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用夸张手法极言</a:t>
              </a:r>
              <a:r>
                <a:rPr lang="en-US" altLang="zh-CN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《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韶</a:t>
              </a:r>
              <a:r>
                <a:rPr lang="en-US" altLang="zh-CN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》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乐之美；再写孔子之言，其赞叹之情，跃然纸上。这一则不仅表明孔子对音乐有着很高的鉴赏能力，也主张人应该有多方面的爱好和才能。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002668" y="1963836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90252" y="4899467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直角三角形 37"/>
            <p:cNvSpPr>
              <a:spLocks noChangeAspect="1"/>
            </p:cNvSpPr>
            <p:nvPr/>
          </p:nvSpPr>
          <p:spPr>
            <a:xfrm rot="5400000" flipV="1">
              <a:off x="8296558" y="2144524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/>
            <p:cNvSpPr>
              <a:spLocks noChangeAspect="1"/>
            </p:cNvSpPr>
            <p:nvPr/>
          </p:nvSpPr>
          <p:spPr>
            <a:xfrm rot="16200000" flipV="1">
              <a:off x="411405" y="5229255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>
              <a:spLocks noChangeAspect="1"/>
            </p:cNvSpPr>
            <p:nvPr/>
          </p:nvSpPr>
          <p:spPr>
            <a:xfrm rot="5400000">
              <a:off x="290306" y="1489716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497785" y="5493408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6929" y="152617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74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82597" y="5381454"/>
            <a:ext cx="157286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10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分析课文</a:t>
            </a: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34" y="1583333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（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点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）曰：“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莫春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者，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春服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既成，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冠者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五六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992453" y="1126245"/>
            <a:ext cx="1053250" cy="572707"/>
            <a:chOff x="612073" y="2639220"/>
            <a:chExt cx="1053250" cy="572707"/>
          </a:xfrm>
        </p:grpSpPr>
        <p:sp>
          <p:nvSpPr>
            <p:cNvPr id="61" name="矩形 60"/>
            <p:cNvSpPr/>
            <p:nvPr/>
          </p:nvSpPr>
          <p:spPr>
            <a:xfrm>
              <a:off x="612073" y="2639220"/>
              <a:ext cx="1053250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成年人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62" name="流程图: 合并 6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1434" y="2761579"/>
            <a:ext cx="8956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人，童子六七人，欲乎沂，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风乎舞雩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，咏而</a:t>
            </a:r>
            <a:endParaRPr lang="zh-CN" altLang="en-US" sz="3600" dirty="0">
              <a:solidFill>
                <a:srgbClr val="66006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34" y="4012495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归。”夫子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喟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然叹曰：“吾</a:t>
            </a:r>
            <a:r>
              <a:rPr lang="zh-CN" altLang="en-US" sz="3600" dirty="0">
                <a:solidFill>
                  <a:srgbClr val="66006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与</a:t>
            </a:r>
            <a:r>
              <a:rPr lang="zh-CN" altLang="en-US" sz="3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点也！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”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01986" y="3537534"/>
            <a:ext cx="949308" cy="585561"/>
            <a:chOff x="643365" y="2626366"/>
            <a:chExt cx="949308" cy="585561"/>
          </a:xfrm>
        </p:grpSpPr>
        <p:sp>
          <p:nvSpPr>
            <p:cNvPr id="28" name="矩形 27"/>
            <p:cNvSpPr/>
            <p:nvPr/>
          </p:nvSpPr>
          <p:spPr>
            <a:xfrm>
              <a:off x="643365" y="2626366"/>
              <a:ext cx="949308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叹息。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9" name="流程图: 合并 28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456" y="2179882"/>
            <a:ext cx="5733035" cy="573391"/>
            <a:chOff x="-1380188" y="2211112"/>
            <a:chExt cx="5733035" cy="573391"/>
          </a:xfrm>
        </p:grpSpPr>
        <p:sp>
          <p:nvSpPr>
            <p:cNvPr id="24" name="矩形 23"/>
            <p:cNvSpPr/>
            <p:nvPr/>
          </p:nvSpPr>
          <p:spPr>
            <a:xfrm>
              <a:off x="-1380188" y="2362865"/>
              <a:ext cx="5733035" cy="421638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暮春，农历三月，“莫”通假字，现写作“幕”。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5" name="流程图: 合并 24"/>
            <p:cNvSpPr/>
            <p:nvPr/>
          </p:nvSpPr>
          <p:spPr>
            <a:xfrm flipV="1">
              <a:off x="1247679" y="2211112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72573" y="1129835"/>
            <a:ext cx="3931836" cy="545543"/>
            <a:chOff x="428042" y="2666384"/>
            <a:chExt cx="3931836" cy="545543"/>
          </a:xfrm>
        </p:grpSpPr>
        <p:sp>
          <p:nvSpPr>
            <p:cNvPr id="31" name="矩形 30"/>
            <p:cNvSpPr/>
            <p:nvPr/>
          </p:nvSpPr>
          <p:spPr>
            <a:xfrm>
              <a:off x="428042" y="2666384"/>
              <a:ext cx="3931836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孔子</a:t>
              </a:r>
              <a:r>
                <a:rPr lang="zh-CN" altLang="en-US" sz="2000" dirty="0" smtClean="0">
                  <a:latin typeface="+mj-ea"/>
                  <a:ea typeface="+mj-ea"/>
                </a:rPr>
                <a:t>弟子，姓名点，曾参的父亲。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2" name="流程图: 合并 31"/>
            <p:cNvSpPr/>
            <p:nvPr/>
          </p:nvSpPr>
          <p:spPr>
            <a:xfrm>
              <a:off x="900047" y="305990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0325" y="3425528"/>
            <a:ext cx="5132044" cy="569348"/>
            <a:chOff x="-239116" y="2530573"/>
            <a:chExt cx="5132044" cy="569348"/>
          </a:xfrm>
        </p:grpSpPr>
        <p:sp>
          <p:nvSpPr>
            <p:cNvPr id="34" name="矩形 33"/>
            <p:cNvSpPr/>
            <p:nvPr/>
          </p:nvSpPr>
          <p:spPr>
            <a:xfrm>
              <a:off x="-239116" y="2666384"/>
              <a:ext cx="5132044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在舞雩台上吹风。舞雩，鲁国当时的祭坛。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5" name="流程图: 合并 34"/>
            <p:cNvSpPr/>
            <p:nvPr/>
          </p:nvSpPr>
          <p:spPr>
            <a:xfrm flipH="1" flipV="1">
              <a:off x="2088254" y="2530573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46679" y="1129835"/>
            <a:ext cx="2058029" cy="583156"/>
            <a:chOff x="612072" y="2626366"/>
            <a:chExt cx="2058029" cy="583156"/>
          </a:xfrm>
        </p:grpSpPr>
        <p:sp>
          <p:nvSpPr>
            <p:cNvPr id="37" name="矩形 36"/>
            <p:cNvSpPr/>
            <p:nvPr/>
          </p:nvSpPr>
          <p:spPr>
            <a:xfrm>
              <a:off x="612072" y="2626366"/>
              <a:ext cx="2058029" cy="433537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春天穿的单夹衣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8" name="流程图: 合并 37"/>
            <p:cNvSpPr/>
            <p:nvPr/>
          </p:nvSpPr>
          <p:spPr>
            <a:xfrm>
              <a:off x="1402434" y="3057498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21092" y="4651703"/>
            <a:ext cx="912941" cy="573662"/>
            <a:chOff x="1029859" y="2211112"/>
            <a:chExt cx="912941" cy="573662"/>
          </a:xfrm>
        </p:grpSpPr>
        <p:sp>
          <p:nvSpPr>
            <p:cNvPr id="40" name="矩形 39"/>
            <p:cNvSpPr/>
            <p:nvPr/>
          </p:nvSpPr>
          <p:spPr>
            <a:xfrm>
              <a:off x="1029859" y="2363136"/>
              <a:ext cx="912941" cy="421638"/>
            </a:xfrm>
            <a:prstGeom prst="rect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赞赏。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41" name="流程图: 合并 40"/>
            <p:cNvSpPr/>
            <p:nvPr/>
          </p:nvSpPr>
          <p:spPr>
            <a:xfrm flipV="1">
              <a:off x="1247679" y="2211112"/>
              <a:ext cx="477303" cy="152024"/>
            </a:xfrm>
            <a:prstGeom prst="flowChartMerge">
              <a:avLst/>
            </a:prstGeom>
            <a:solidFill>
              <a:srgbClr val="66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51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6" grpId="0"/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分析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tx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-270164" y="5538355"/>
            <a:ext cx="1548000" cy="1548246"/>
          </a:xfrm>
          <a:prstGeom prst="ellipse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82596" y="5381454"/>
            <a:ext cx="157286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10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3228" y="1941019"/>
            <a:ext cx="8519163" cy="3508466"/>
            <a:chOff x="0" y="939532"/>
            <a:chExt cx="8519163" cy="3508466"/>
          </a:xfrm>
        </p:grpSpPr>
        <p:sp>
          <p:nvSpPr>
            <p:cNvPr id="6" name="矩形 5"/>
            <p:cNvSpPr/>
            <p:nvPr/>
          </p:nvSpPr>
          <p:spPr>
            <a:xfrm>
              <a:off x="430659" y="1527464"/>
              <a:ext cx="8088504" cy="29205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       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（曾点）说：“到了暮春三月，春天的衣服已经做好了（穿上），五六个成年人，六七个少年，在沂水洗澡，在舞雩台上吹风，（然后）唱着歌回家。”孔夫子叹了口气说：“我赞赏曾点说的啊！”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0" y="9395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/>
                <a:t>翻译</a:t>
              </a:r>
              <a:endParaRPr lang="zh-CN" altLang="en-US" sz="4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9151" y="1516556"/>
              <a:ext cx="1725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rPr>
                <a:t>TRANSLATION</a:t>
              </a:r>
              <a:endParaRPr lang="zh-CN" altLang="en-US" dirty="0"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018001" y="23101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69769" y="1111781"/>
            <a:ext cx="8562822" cy="4956019"/>
            <a:chOff x="142280" y="2174786"/>
            <a:chExt cx="8562822" cy="4956019"/>
          </a:xfrm>
        </p:grpSpPr>
        <p:sp>
          <p:nvSpPr>
            <p:cNvPr id="9" name="剪去对角的矩形 8"/>
            <p:cNvSpPr/>
            <p:nvPr/>
          </p:nvSpPr>
          <p:spPr>
            <a:xfrm>
              <a:off x="486137" y="2725110"/>
              <a:ext cx="8034762" cy="4245683"/>
            </a:xfrm>
            <a:prstGeom prst="snip2Diag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</a:t>
              </a:r>
              <a:r>
                <a:rPr lang="zh-CN" altLang="en-US" sz="3600" dirty="0" smtClean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      曾点</a:t>
              </a:r>
              <a:r>
                <a:rPr lang="zh-CN" altLang="en-US" sz="3600" dirty="0">
                  <a:solidFill>
                    <a:schemeClr val="tx1"/>
                  </a:solidFill>
                  <a:latin typeface="+mj-ea"/>
                  <a:ea typeface="方正中雅宋_GBK" panose="02000000000000000000" pitchFamily="2" charset="-122"/>
                </a:rPr>
                <a:t>的这段话，形象地描画出一幅阳光和煦，春回大地，一群活泼的青年说说笑笑、载歌载舞的游春图，刻画精细，诗意盎然。“喟然叹曰”是对夫子的细节描写，十分生动形象。不仅写出孔子对曾点的赞赏，也表明孔子提倡亲近自然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668983" y="2474631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3852" y="6129925"/>
              <a:ext cx="988201" cy="10008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直角三角形 15"/>
            <p:cNvSpPr>
              <a:spLocks noChangeAspect="1"/>
            </p:cNvSpPr>
            <p:nvPr/>
          </p:nvSpPr>
          <p:spPr>
            <a:xfrm rot="5400000" flipV="1">
              <a:off x="7962873" y="2655319"/>
              <a:ext cx="582222" cy="582222"/>
            </a:xfrm>
            <a:prstGeom prst="rtTriangl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>
              <a:spLocks noChangeAspect="1"/>
            </p:cNvSpPr>
            <p:nvPr/>
          </p:nvSpPr>
          <p:spPr>
            <a:xfrm rot="16200000" flipV="1">
              <a:off x="485005" y="6459713"/>
              <a:ext cx="582222" cy="582222"/>
            </a:xfrm>
            <a:prstGeom prst="rt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>
              <a:spLocks noChangeAspect="1"/>
            </p:cNvSpPr>
            <p:nvPr/>
          </p:nvSpPr>
          <p:spPr>
            <a:xfrm rot="5400000">
              <a:off x="355657" y="2138325"/>
              <a:ext cx="1431994" cy="1858747"/>
            </a:xfrm>
            <a:prstGeom prst="rt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308516" y="6734219"/>
              <a:ext cx="396586" cy="39658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2280" y="2174786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latin typeface="方正隶变简体" panose="03000509000000000000" pitchFamily="65" charset="-122"/>
                  <a:ea typeface="方正隶变简体" panose="03000509000000000000" pitchFamily="65" charset="-122"/>
                </a:rPr>
                <a:t>句解</a:t>
              </a:r>
              <a:endParaRPr lang="zh-CN" altLang="en-US" sz="6000" dirty="0">
                <a:latin typeface="方正隶变简体" panose="03000509000000000000" pitchFamily="65" charset="-122"/>
                <a:ea typeface="方正隶变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017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流程图: 终止 33"/>
          <p:cNvSpPr/>
          <p:nvPr/>
        </p:nvSpPr>
        <p:spPr>
          <a:xfrm>
            <a:off x="6203373" y="1847846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闻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《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韶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》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三月不知肉味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6" name="流程图: 终止 35"/>
          <p:cNvSpPr/>
          <p:nvPr/>
        </p:nvSpPr>
        <p:spPr>
          <a:xfrm>
            <a:off x="6203373" y="2713034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吾与点也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7" name="对角圆角矩形 36"/>
          <p:cNvSpPr/>
          <p:nvPr/>
        </p:nvSpPr>
        <p:spPr>
          <a:xfrm>
            <a:off x="6203373" y="3564369"/>
            <a:ext cx="2813036" cy="748147"/>
          </a:xfrm>
          <a:prstGeom prst="round2DiagRect">
            <a:avLst>
              <a:gd name="adj1" fmla="val 38542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欣赏艺术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亲近自然</a:t>
            </a:r>
          </a:p>
        </p:txBody>
      </p:sp>
      <p:sp>
        <p:nvSpPr>
          <p:cNvPr id="29" name="流程图: 终止 28"/>
          <p:cNvSpPr/>
          <p:nvPr/>
        </p:nvSpPr>
        <p:spPr>
          <a:xfrm>
            <a:off x="3165482" y="1870361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任重而道远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0" name="流程图: 终止 29"/>
          <p:cNvSpPr/>
          <p:nvPr/>
        </p:nvSpPr>
        <p:spPr>
          <a:xfrm>
            <a:off x="3165482" y="2717366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富贵取之有道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1" name="流程图: 终止 30"/>
          <p:cNvSpPr/>
          <p:nvPr/>
        </p:nvSpPr>
        <p:spPr>
          <a:xfrm>
            <a:off x="3165482" y="3564370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先行而后言之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2" name="流程图: 终止 31"/>
          <p:cNvSpPr/>
          <p:nvPr/>
        </p:nvSpPr>
        <p:spPr>
          <a:xfrm>
            <a:off x="3165482" y="4411374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君子成人之美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38" name="对角圆角矩形 37"/>
          <p:cNvSpPr/>
          <p:nvPr/>
        </p:nvSpPr>
        <p:spPr>
          <a:xfrm>
            <a:off x="3165482" y="5258378"/>
            <a:ext cx="2813036" cy="748147"/>
          </a:xfrm>
          <a:prstGeom prst="round2DiagRect">
            <a:avLst>
              <a:gd name="adj1" fmla="val 38542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取之有道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成人之美</a:t>
            </a:r>
          </a:p>
        </p:txBody>
      </p:sp>
      <p:sp>
        <p:nvSpPr>
          <p:cNvPr id="6" name="流程图: 终止 5"/>
          <p:cNvSpPr/>
          <p:nvPr/>
        </p:nvSpPr>
        <p:spPr>
          <a:xfrm>
            <a:off x="127591" y="1870362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吾日三省吾身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27" name="流程图: 终止 26"/>
          <p:cNvSpPr/>
          <p:nvPr/>
        </p:nvSpPr>
        <p:spPr>
          <a:xfrm>
            <a:off x="127591" y="2717366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见贤思齐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28" name="流程图: 终止 27"/>
          <p:cNvSpPr/>
          <p:nvPr/>
        </p:nvSpPr>
        <p:spPr>
          <a:xfrm>
            <a:off x="127591" y="3564370"/>
            <a:ext cx="2813036" cy="748147"/>
          </a:xfrm>
          <a:prstGeom prst="flowChartTerminator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已所不欲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方正中雅宋_GBK" panose="02000000000000000000" pitchFamily="2" charset="-122"/>
              </a:rPr>
              <a:t>勿施于人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方正中雅宋_GBK" panose="02000000000000000000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127591" y="4411374"/>
            <a:ext cx="2813036" cy="748147"/>
          </a:xfrm>
          <a:prstGeom prst="round2DiagRect">
            <a:avLst>
              <a:gd name="adj1" fmla="val 38542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多自省，讲“恕”道</a:t>
            </a:r>
            <a:endParaRPr lang="zh-CN" altLang="en-US" sz="2400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课文结构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4145451933"/>
              </p:ext>
            </p:extLst>
          </p:nvPr>
        </p:nvGraphicFramePr>
        <p:xfrm>
          <a:off x="0" y="1059873"/>
          <a:ext cx="9143999" cy="737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左右箭头 8"/>
          <p:cNvSpPr/>
          <p:nvPr/>
        </p:nvSpPr>
        <p:spPr>
          <a:xfrm>
            <a:off x="127591" y="6105382"/>
            <a:ext cx="8888818" cy="603825"/>
          </a:xfrm>
          <a:prstGeom prst="leftRightArrow">
            <a:avLst>
              <a:gd name="adj1" fmla="val 100000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真知灼见 言简意深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5514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29" grpId="0" animBg="1"/>
      <p:bldP spid="30" grpId="0" animBg="1"/>
      <p:bldP spid="31" grpId="0" animBg="1"/>
      <p:bldP spid="32" grpId="0" animBg="1"/>
      <p:bldP spid="38" grpId="0" animBg="1"/>
      <p:bldP spid="6" grpId="0" animBg="1"/>
      <p:bldP spid="27" grpId="0" animBg="1"/>
      <p:bldP spid="28" grpId="0" animBg="1"/>
      <p:bldP spid="7" grpId="0" animBg="1"/>
      <p:bldP spid="11" grpId="0" animBg="1"/>
      <p:bldP spid="15" grpId="0" animBg="1"/>
      <p:bldP spid="15" grpId="1" animBg="1"/>
      <p:bldP spid="19" grpId="0"/>
      <p:bldP spid="19" grpId="1"/>
      <p:bldP spid="19" grpId="2"/>
      <p:bldGraphic spid="2" grpId="0">
        <p:bldAsOne/>
      </p:bldGraphic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一词多义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78818" y="1108364"/>
            <a:ext cx="5786364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</a:t>
            </a:r>
            <a:r>
              <a:rPr lang="zh-CN" altLang="en-US" sz="4400" dirty="0" smtClean="0">
                <a:solidFill>
                  <a:srgbClr val="0000FF"/>
                </a:solidFill>
                <a:ea typeface="隶书" panose="02010509060101010101" pitchFamily="49" charset="-122"/>
              </a:rPr>
              <a:t>“道”</a:t>
            </a:r>
            <a:endParaRPr lang="zh-CN" altLang="en-US" sz="4400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91368" y="1833150"/>
            <a:ext cx="75612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、任重而道远。   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道路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、不以其道得之。   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仁道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678817" y="3449225"/>
            <a:ext cx="5786364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</a:t>
            </a:r>
            <a:r>
              <a:rPr lang="zh-CN" altLang="en-US" sz="4400" dirty="0" smtClean="0">
                <a:solidFill>
                  <a:srgbClr val="0000FF"/>
                </a:solidFill>
                <a:ea typeface="隶书" panose="02010509060101010101" pitchFamily="49" charset="-122"/>
              </a:rPr>
              <a:t>“与”</a:t>
            </a:r>
            <a:endParaRPr lang="zh-CN" altLang="en-US" sz="4400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806720" y="4288077"/>
            <a:ext cx="756126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、吾与点也。   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dirty="0" smtClean="0">
                <a:solidFill>
                  <a:srgbClr val="A50021"/>
                </a:solidFill>
                <a:ea typeface="隶书" panose="02010509060101010101" pitchFamily="49" charset="-122"/>
              </a:rPr>
              <a:t>赞赏</a:t>
            </a:r>
            <a:endParaRPr lang="zh-CN" altLang="en-US" sz="4000" dirty="0">
              <a:solidFill>
                <a:srgbClr val="A50021"/>
              </a:solidFill>
              <a:ea typeface="隶书" panose="020105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、与吾父居者。 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endParaRPr lang="zh-CN" altLang="en-US" sz="4000" dirty="0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98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8" grpId="1"/>
      <p:bldP spid="9" grpId="0"/>
      <p:bldP spid="19" grpId="0"/>
      <p:bldP spid="21" grpId="0"/>
      <p:bldP spid="2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一词多义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676492" y="1082675"/>
            <a:ext cx="577897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</a:t>
            </a:r>
            <a:r>
              <a:rPr lang="zh-CN" altLang="en-US" sz="4400" dirty="0" smtClean="0">
                <a:solidFill>
                  <a:srgbClr val="0000FF"/>
                </a:solidFill>
                <a:ea typeface="隶书" panose="02010509060101010101" pitchFamily="49" charset="-122"/>
              </a:rPr>
              <a:t>“去”</a:t>
            </a:r>
            <a:endParaRPr lang="zh-CN" altLang="en-US" sz="4400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0" y="1844675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、不以其道得之，不去也。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背离，抛弃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、蓬山此去无多路。 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距离</a:t>
            </a:r>
            <a:endParaRPr lang="zh-CN" altLang="en-US" sz="4000" dirty="0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676492" y="3417887"/>
            <a:ext cx="579101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</a:t>
            </a:r>
            <a:r>
              <a:rPr lang="zh-CN" altLang="en-US" sz="4400" dirty="0" smtClean="0">
                <a:solidFill>
                  <a:srgbClr val="0000FF"/>
                </a:solidFill>
                <a:ea typeface="隶书" panose="02010509060101010101" pitchFamily="49" charset="-122"/>
              </a:rPr>
              <a:t>“士”</a:t>
            </a:r>
            <a:endParaRPr lang="zh-CN" altLang="en-US" sz="4400" dirty="0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4194174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、士不可以不弘毅。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指读书人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、虽执鞭之士。     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小官</a:t>
            </a:r>
            <a:endParaRPr lang="zh-CN" altLang="en-US" sz="4000" dirty="0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6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8" grpId="1"/>
      <p:bldP spid="16" grpId="0"/>
      <p:bldP spid="18" grpId="0"/>
      <p:bldP spid="20" grpId="0"/>
      <p:bldP spid="2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一词多义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676492" y="1082675"/>
            <a:ext cx="577897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解释下列句中的“成”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637414" y="1801812"/>
            <a:ext cx="586917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、春服既成。   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做好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、成人之美。     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成全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676492" y="3417887"/>
            <a:ext cx="579101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解释下列句中的“恶”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792125" y="4183061"/>
            <a:ext cx="755974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、贫与贱是人之所恶也。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厌恶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、不成人之恶。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坏的，不好的事</a:t>
            </a:r>
          </a:p>
        </p:txBody>
      </p:sp>
    </p:spTree>
    <p:extLst>
      <p:ext uri="{BB962C8B-B14F-4D97-AF65-F5344CB8AC3E}">
        <p14:creationId xmlns:p14="http://schemas.microsoft.com/office/powerpoint/2010/main" val="154200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8" grpId="1"/>
      <p:bldP spid="16" grpId="0"/>
      <p:bldP spid="18" grpId="0"/>
      <p:bldP spid="20" grpId="0"/>
      <p:bldP spid="2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一词多义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676492" y="1082675"/>
            <a:ext cx="577897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解释下列句中的“行”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637414" y="1801812"/>
            <a:ext cx="586917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、终身行之者。     </a:t>
            </a:r>
          </a:p>
          <a:p>
            <a:pPr algn="ctr"/>
            <a:r>
              <a:rPr lang="zh-CN" altLang="en-US" sz="4000" b="1" dirty="0">
                <a:solidFill>
                  <a:srgbClr val="A50021"/>
                </a:solidFill>
                <a:ea typeface="隶书" panose="02010509060101010101" pitchFamily="49" charset="-122"/>
              </a:rPr>
              <a:t>遵守，奉行，使之成为自己的行为准则与依据。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、先行其言。   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实行</a:t>
            </a:r>
          </a:p>
        </p:txBody>
      </p:sp>
    </p:spTree>
    <p:extLst>
      <p:ext uri="{BB962C8B-B14F-4D97-AF65-F5344CB8AC3E}">
        <p14:creationId xmlns:p14="http://schemas.microsoft.com/office/powerpoint/2010/main" val="76029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8" grpId="1"/>
      <p:bldP spid="16" grpId="0"/>
      <p:bldP spid="1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一词多义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676492" y="1082675"/>
            <a:ext cx="577897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解释下列句中的“而”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764841" y="1785084"/>
            <a:ext cx="760227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、与朋友交而不信乎。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表承接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、富而可求也。     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假设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676492" y="3417887"/>
            <a:ext cx="579101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anose="02010509060101010101" pitchFamily="49" charset="-122"/>
              </a:rPr>
              <a:t>解释下列句中的“为”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792125" y="4183061"/>
            <a:ext cx="755974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、为人谋而不忠。  </a:t>
            </a:r>
            <a:r>
              <a:rPr lang="zh-CN" altLang="en-US" sz="4000" dirty="0">
                <a:solidFill>
                  <a:srgbClr val="A50021"/>
                </a:solidFill>
                <a:ea typeface="隶书" panose="02010509060101010101" pitchFamily="49" charset="-122"/>
              </a:rPr>
              <a:t>替，给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、吾亦为之。      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、不图为乐    </a:t>
            </a:r>
            <a:r>
              <a:rPr lang="zh-CN" altLang="en-US" sz="40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为，作，指创作</a:t>
            </a:r>
          </a:p>
        </p:txBody>
      </p:sp>
    </p:spTree>
    <p:extLst>
      <p:ext uri="{BB962C8B-B14F-4D97-AF65-F5344CB8AC3E}">
        <p14:creationId xmlns:p14="http://schemas.microsoft.com/office/powerpoint/2010/main" val="420366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8" grpId="1"/>
      <p:bldP spid="16" grpId="0"/>
      <p:bldP spid="18" grpId="0"/>
      <p:bldP spid="20" grpId="0"/>
      <p:bldP spid="2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8661" y="1345869"/>
            <a:ext cx="4986468" cy="1986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、不</a:t>
            </a:r>
            <a:r>
              <a:rPr lang="zh-CN" altLang="en-US" sz="2800" dirty="0">
                <a:solidFill>
                  <a:srgbClr val="007D7A"/>
                </a:solidFill>
                <a:latin typeface="+mj-ea"/>
                <a:ea typeface="+mj-ea"/>
              </a:rPr>
              <a:t>去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也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古：背离、抛弃。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今：到某一地方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-105" y="-5196"/>
            <a:ext cx="9144000" cy="155864"/>
          </a:xfrm>
          <a:prstGeom prst="rect">
            <a:avLst/>
          </a:prstGeom>
          <a:solidFill>
            <a:srgbClr val="007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7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古今异义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8661" y="3606881"/>
            <a:ext cx="4986468" cy="1981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2800" dirty="0">
                <a:solidFill>
                  <a:srgbClr val="007D7A"/>
                </a:solidFill>
                <a:latin typeface="+mj-ea"/>
                <a:ea typeface="+mj-ea"/>
              </a:rPr>
              <a:t>虽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执鞭之士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古：即使。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今：虽然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8766" y="3853494"/>
            <a:ext cx="4986468" cy="1986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吾</a:t>
            </a:r>
            <a:r>
              <a:rPr lang="zh-CN" altLang="en-US" sz="2800" dirty="0">
                <a:solidFill>
                  <a:srgbClr val="007D7A"/>
                </a:solidFill>
                <a:latin typeface="+mj-ea"/>
                <a:ea typeface="+mj-ea"/>
              </a:rPr>
              <a:t>与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点也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古：赞赏。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    今：和。</a:t>
            </a:r>
          </a:p>
        </p:txBody>
      </p:sp>
    </p:spTree>
    <p:extLst>
      <p:ext uri="{BB962C8B-B14F-4D97-AF65-F5344CB8AC3E}">
        <p14:creationId xmlns:p14="http://schemas.microsoft.com/office/powerpoint/2010/main" val="23648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4.07407E-6 L -0.15313 0.000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5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fill="hold" grpId="1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-3.7037E-7 L 0.00017 -0.14444 " pathEditMode="relative" rAng="0" ptsTypes="AA" p14:bounceEnd="50000">
                                          <p:cBhvr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5" grpId="0" animBg="1"/>
          <p:bldP spid="8" grpId="0"/>
          <p:bldP spid="8" grpId="1"/>
          <p:bldP spid="9" grpId="0" animBg="1"/>
          <p:bldP spid="9" grpId="1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4.07407E-6 L -0.15313 0.000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56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61111E-6 -3.7037E-7 L 0.00017 -0.14444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5" grpId="0" animBg="1"/>
          <p:bldP spid="8" grpId="0"/>
          <p:bldP spid="8" grpId="1"/>
          <p:bldP spid="9" grpId="0" animBg="1"/>
          <p:bldP spid="9" grpId="1" animBg="1"/>
          <p:bldP spid="1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32098"/>
            <a:ext cx="9144000" cy="35938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欢迎来到“论语课件</a:t>
            </a:r>
            <a:r>
              <a:rPr lang="en-US" altLang="zh-CN" sz="5400" dirty="0" smtClean="0">
                <a:latin typeface="+mj-ea"/>
                <a:ea typeface="+mj-ea"/>
              </a:rPr>
              <a:t>.</a:t>
            </a:r>
            <a:r>
              <a:rPr lang="en-US" altLang="zh-CN" sz="5400" dirty="0" err="1" smtClean="0">
                <a:latin typeface="+mj-ea"/>
                <a:ea typeface="+mj-ea"/>
              </a:rPr>
              <a:t>pptx</a:t>
            </a:r>
            <a:r>
              <a:rPr lang="zh-CN" altLang="en-US" sz="5400" dirty="0" smtClean="0">
                <a:latin typeface="+mj-ea"/>
                <a:ea typeface="+mj-ea"/>
              </a:rPr>
              <a:t>”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5515" y="6185333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点击鼠标左键换页。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hlinkClick r:id="rId2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47736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中心思想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>
            <a:off x="530896" y="2004237"/>
            <a:ext cx="8082208" cy="3880884"/>
          </a:xfrm>
          <a:prstGeom prst="snip1Rect">
            <a:avLst>
              <a:gd name="adj" fmla="val 1173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/>
              <a:t> </a:t>
            </a:r>
            <a:r>
              <a:rPr lang="zh-CN" altLang="en-US" sz="3600" dirty="0" smtClean="0"/>
              <a:t>        本文</a:t>
            </a:r>
            <a:r>
              <a:rPr lang="zh-CN" altLang="en-US" sz="3600" dirty="0"/>
              <a:t>通过师徒对话或借题发挥，着重阐释了儒家思想的修身之道。对儒家的做人标准、理想追求、道德行为以及人际关系、人与自然关系，都有所涉及，这些真知灼见，千百年来影响着我们，是东方思想文化的精髓。</a:t>
            </a:r>
          </a:p>
        </p:txBody>
      </p:sp>
      <p:sp>
        <p:nvSpPr>
          <p:cNvPr id="35" name="剪去同侧角的矩形 34"/>
          <p:cNvSpPr/>
          <p:nvPr/>
        </p:nvSpPr>
        <p:spPr>
          <a:xfrm>
            <a:off x="4528409" y="1733549"/>
            <a:ext cx="4084590" cy="232587"/>
          </a:xfrm>
          <a:prstGeom prst="snip2SameRect">
            <a:avLst>
              <a:gd name="adj1" fmla="val 3417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+mn-ea"/>
              </a:rPr>
              <a:t>MAINLY ABOUT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715125" y="599965"/>
            <a:ext cx="2419350" cy="796637"/>
            <a:chOff x="6715125" y="599965"/>
            <a:chExt cx="2419350" cy="796637"/>
          </a:xfrm>
        </p:grpSpPr>
        <p:sp>
          <p:nvSpPr>
            <p:cNvPr id="14" name="矩形 13"/>
            <p:cNvSpPr/>
            <p:nvPr/>
          </p:nvSpPr>
          <p:spPr>
            <a:xfrm>
              <a:off x="6715125" y="599965"/>
              <a:ext cx="2419350" cy="796637"/>
            </a:xfrm>
            <a:prstGeom prst="rect">
              <a:avLst/>
            </a:prstGeom>
            <a:solidFill>
              <a:srgbClr val="2F1663"/>
            </a:solidFill>
            <a:ln w="19050">
              <a:solidFill>
                <a:srgbClr val="482B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025" y="712533"/>
              <a:ext cx="571500" cy="571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" name="文本框 36"/>
            <p:cNvSpPr txBox="1"/>
            <p:nvPr/>
          </p:nvSpPr>
          <p:spPr>
            <a:xfrm>
              <a:off x="7375525" y="676878"/>
              <a:ext cx="15055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使用“笔工具”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</a:rPr>
                <a:t>标注重点。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乘号 37"/>
          <p:cNvSpPr>
            <a:spLocks noChangeAspect="1"/>
          </p:cNvSpPr>
          <p:nvPr/>
        </p:nvSpPr>
        <p:spPr>
          <a:xfrm>
            <a:off x="8926985" y="599965"/>
            <a:ext cx="203434" cy="203434"/>
          </a:xfrm>
          <a:prstGeom prst="mathMultiply">
            <a:avLst>
              <a:gd name="adj1" fmla="val 100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Notify Messag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13" grpId="0" animBg="1"/>
      <p:bldP spid="35" grpId="0" animBg="1"/>
      <p:bldP spid="38" grpId="0" animBg="1"/>
      <p:bldP spid="38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0" y="0"/>
            <a:ext cx="9144000" cy="1558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8750016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8558999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367982" y="239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8410" y="2286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n-ea"/>
              </a:rPr>
              <a:t>思考问题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日期占位符 17"/>
          <p:cNvSpPr>
            <a:spLocks noGrp="1"/>
          </p:cNvSpPr>
          <p:nvPr>
            <p:ph type="dt" sz="half" idx="10"/>
          </p:nvPr>
        </p:nvSpPr>
        <p:spPr>
          <a:xfrm>
            <a:off x="0" y="-3464"/>
            <a:ext cx="584791" cy="159327"/>
          </a:xfrm>
        </p:spPr>
        <p:txBody>
          <a:bodyPr/>
          <a:lstStyle/>
          <a:p>
            <a:fld id="{6AA422E6-8BCC-4EB8-ABEB-BF964CF6FC2F}" type="datetime10"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13:30</a:t>
            </a:fld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“已所不欲，勿施于人”的处事道理可取吗？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0" y="155864"/>
            <a:ext cx="9144000" cy="796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谈谈你的看法。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0" y="155862"/>
            <a:ext cx="9144000" cy="67021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700" dirty="0"/>
              <a:t>背书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148936"/>
            <a:ext cx="9144000" cy="7966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+mn-ea"/>
              </a:rPr>
              <a:t>REMENBER TO</a:t>
            </a:r>
            <a:endParaRPr lang="zh-CN" altLang="en-US" sz="6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245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5313 0.000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16" grpId="0" animBg="1"/>
      <p:bldP spid="17" grpId="0" animBg="1"/>
      <p:bldP spid="13" grpId="0" animBg="1"/>
      <p:bldP spid="1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89909"/>
            <a:ext cx="9144000" cy="20781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+mj-ea"/>
                <a:ea typeface="+mj-ea"/>
              </a:rPr>
              <a:t>部分素材来源于网络，版权归持有者所有！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569527"/>
            <a:ext cx="9144000" cy="519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Copyright © 2015</a:t>
            </a:r>
          </a:p>
          <a:p>
            <a:pPr algn="ctr"/>
            <a:r>
              <a:rPr lang="zh-CN" altLang="en-US" dirty="0" smtClean="0"/>
              <a:t>做得不好看，就这样了。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2389909"/>
            <a:ext cx="9144000" cy="20781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+mj-ea"/>
                <a:ea typeface="+mj-ea"/>
              </a:rPr>
              <a:t>Made by </a:t>
            </a:r>
            <a:r>
              <a:rPr lang="en-US" altLang="zh-CN" sz="3600" dirty="0" smtClean="0">
                <a:latin typeface="Old English Text MT" panose="03040902040508030806" pitchFamily="66" charset="0"/>
                <a:ea typeface="+mj-ea"/>
              </a:rPr>
              <a:t>Pencith</a:t>
            </a:r>
            <a:r>
              <a:rPr lang="en-US" altLang="zh-CN" sz="3600" dirty="0" smtClean="0">
                <a:latin typeface="+mj-ea"/>
                <a:ea typeface="+mj-ea"/>
              </a:rPr>
              <a:t>.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0268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  <p:sndAc>
          <p:stSnd>
            <p:snd r:embed="rId2" name="Windows Logoff Sound.wav"/>
          </p:stSnd>
        </p:sndAc>
      </p:transition>
    </mc:Choice>
    <mc:Fallback xmlns="">
      <p:transition spd="slow" advClick="0" advTm="3000">
        <p:fade/>
        <p:sndAc>
          <p:stSnd>
            <p:snd r:embed="rId3" name="Windows Logoff Sou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80509" y="884709"/>
            <a:ext cx="5782981" cy="5120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0509" y="884709"/>
            <a:ext cx="5782981" cy="843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13861" y="1041566"/>
            <a:ext cx="540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87213" y="1041566"/>
            <a:ext cx="540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60565" y="1041566"/>
            <a:ext cx="540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233917" y="1041566"/>
            <a:ext cx="540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134885" y="2097733"/>
            <a:ext cx="318976" cy="31897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27725" y="2097733"/>
            <a:ext cx="318976" cy="31897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20565" y="2097733"/>
            <a:ext cx="318976" cy="31897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313405" y="2097733"/>
            <a:ext cx="318976" cy="31897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56067" y="6185333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全新的扁平化界面，内容更明显！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hlinkClick r:id="rId2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44842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84312" y="6185333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新增目录功能，想去哪就去哪！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7088" y="1268144"/>
            <a:ext cx="5749824" cy="4321711"/>
          </a:xfrm>
          <a:prstGeom prst="rect">
            <a:avLst/>
          </a:prstGeom>
        </p:spPr>
      </p:pic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48677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914875" y="447127"/>
            <a:ext cx="5782981" cy="5120664"/>
            <a:chOff x="1680509" y="884709"/>
            <a:chExt cx="5782981" cy="51206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</p:grpSpPr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1680509" y="884709"/>
              <a:ext cx="5782981" cy="5120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680509" y="884709"/>
              <a:ext cx="5782981" cy="8430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1913861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2687213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3460565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4233917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213488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252772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292056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331340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61534" y="868668"/>
            <a:ext cx="5782981" cy="5120664"/>
            <a:chOff x="1680509" y="884709"/>
            <a:chExt cx="5782981" cy="51206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1680509" y="884709"/>
              <a:ext cx="5782981" cy="5120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680509" y="884709"/>
              <a:ext cx="5782981" cy="8430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1913861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2687213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3460565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4233917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213488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252772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292056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331340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8182" y="1290209"/>
            <a:ext cx="5782981" cy="5120664"/>
            <a:chOff x="1680509" y="884709"/>
            <a:chExt cx="5782981" cy="51206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680509" y="884709"/>
              <a:ext cx="5782981" cy="5120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0509" y="884709"/>
              <a:ext cx="5782981" cy="8430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913861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2687213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460565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4233917" y="1041566"/>
              <a:ext cx="540000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213488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252772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292056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3313405" y="2097733"/>
              <a:ext cx="318976" cy="31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88882" y="6185333"/>
            <a:ext cx="6966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点击鼠标左键换页，中途遇到任何奇怪的东西都不要管它</a:t>
            </a:r>
            <a:r>
              <a:rPr lang="zh-CN" altLang="en-US" sz="20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7" name="文本框 16">
            <a:hlinkClick r:id="rId2" action="ppaction://hlinksldjump"/>
          </p:cNvPr>
          <p:cNvSpPr txBox="1"/>
          <p:nvPr/>
        </p:nvSpPr>
        <p:spPr>
          <a:xfrm>
            <a:off x="8497669" y="63176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跳过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hlinkClick r:id="rId2" action="ppaction://hlinksldjump"/>
          </p:cNvPr>
          <p:cNvSpPr txBox="1"/>
          <p:nvPr/>
        </p:nvSpPr>
        <p:spPr>
          <a:xfrm>
            <a:off x="8586635" y="6548505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Skip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572000" y="3220663"/>
            <a:ext cx="645042" cy="652455"/>
            <a:chOff x="-1452754" y="620595"/>
            <a:chExt cx="645042" cy="645042"/>
          </a:xfrm>
        </p:grpSpPr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-1452754" y="620595"/>
              <a:ext cx="645042" cy="645042"/>
            </a:xfrm>
            <a:prstGeom prst="ellipse">
              <a:avLst/>
            </a:prstGeom>
            <a:noFill/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-1367758" y="709116"/>
              <a:ext cx="468000" cy="46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上箭头 43"/>
          <p:cNvSpPr/>
          <p:nvPr/>
        </p:nvSpPr>
        <p:spPr>
          <a:xfrm rot="19057581">
            <a:off x="4913824" y="3412582"/>
            <a:ext cx="484632" cy="788077"/>
          </a:xfrm>
          <a:prstGeom prst="upArrow">
            <a:avLst>
              <a:gd name="adj1" fmla="val 18721"/>
              <a:gd name="adj2" fmla="val 12910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586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6" presetClass="emph" presetSubtype="0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1509</TotalTime>
  <Words>3348</Words>
  <Application>Microsoft Office PowerPoint</Application>
  <PresentationFormat>全屏显示(4:3)</PresentationFormat>
  <Paragraphs>554</Paragraphs>
  <Slides>62</Slides>
  <Notes>4</Notes>
  <HiddenSlides>22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1" baseType="lpstr">
      <vt:lpstr>隶书</vt:lpstr>
      <vt:lpstr>Calibri Light</vt:lpstr>
      <vt:lpstr>微软雅黑</vt:lpstr>
      <vt:lpstr>Aharoni</vt:lpstr>
      <vt:lpstr>汉仪综艺体简</vt:lpstr>
      <vt:lpstr>微软雅黑 Light</vt:lpstr>
      <vt:lpstr>华文隶书</vt:lpstr>
      <vt:lpstr>华康俪金黑W8</vt:lpstr>
      <vt:lpstr>Old English Text MT</vt:lpstr>
      <vt:lpstr>Arial</vt:lpstr>
      <vt:lpstr>华文中宋</vt:lpstr>
      <vt:lpstr>方正隶变简体</vt:lpstr>
      <vt:lpstr>Arial Unicode MS</vt:lpstr>
      <vt:lpstr>Microsoft JhengHei UI Light</vt:lpstr>
      <vt:lpstr>Calibri</vt:lpstr>
      <vt:lpstr>方正中雅宋_GBK</vt:lpstr>
      <vt:lpstr>方正大标宋简体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潘学恒</cp:lastModifiedBy>
  <cp:revision>147</cp:revision>
  <dcterms:created xsi:type="dcterms:W3CDTF">2014-12-04T12:16:05Z</dcterms:created>
  <dcterms:modified xsi:type="dcterms:W3CDTF">2015-08-30T05:35:20Z</dcterms:modified>
</cp:coreProperties>
</file>