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47"/>
  </p:notesMasterIdLst>
  <p:handoutMasterIdLst>
    <p:handoutMasterId r:id="rId48"/>
  </p:handoutMasterIdLst>
  <p:sldIdLst>
    <p:sldId id="320" r:id="rId4"/>
    <p:sldId id="538" r:id="rId5"/>
    <p:sldId id="390" r:id="rId6"/>
    <p:sldId id="389" r:id="rId7"/>
    <p:sldId id="388" r:id="rId8"/>
    <p:sldId id="391" r:id="rId9"/>
    <p:sldId id="259" r:id="rId10"/>
    <p:sldId id="260" r:id="rId11"/>
    <p:sldId id="335" r:id="rId12"/>
    <p:sldId id="297" r:id="rId13"/>
    <p:sldId id="336" r:id="rId14"/>
    <p:sldId id="337" r:id="rId15"/>
    <p:sldId id="338" r:id="rId16"/>
    <p:sldId id="267" r:id="rId17"/>
    <p:sldId id="393" r:id="rId18"/>
    <p:sldId id="394" r:id="rId19"/>
    <p:sldId id="392" r:id="rId20"/>
    <p:sldId id="395" r:id="rId21"/>
    <p:sldId id="365" r:id="rId22"/>
    <p:sldId id="439" r:id="rId23"/>
    <p:sldId id="440" r:id="rId24"/>
    <p:sldId id="441" r:id="rId25"/>
    <p:sldId id="536" r:id="rId26"/>
    <p:sldId id="537" r:id="rId27"/>
    <p:sldId id="268" r:id="rId28"/>
    <p:sldId id="466" r:id="rId29"/>
    <p:sldId id="539" r:id="rId30"/>
    <p:sldId id="490" r:id="rId31"/>
    <p:sldId id="489" r:id="rId32"/>
    <p:sldId id="339" r:id="rId33"/>
    <p:sldId id="340" r:id="rId34"/>
    <p:sldId id="540" r:id="rId35"/>
    <p:sldId id="511" r:id="rId36"/>
    <p:sldId id="512" r:id="rId37"/>
    <p:sldId id="513" r:id="rId38"/>
    <p:sldId id="514" r:id="rId39"/>
    <p:sldId id="515" r:id="rId40"/>
    <p:sldId id="516" r:id="rId41"/>
    <p:sldId id="334" r:id="rId42"/>
    <p:sldId id="542" r:id="rId43"/>
    <p:sldId id="543" r:id="rId44"/>
    <p:sldId id="544" r:id="rId45"/>
    <p:sldId id="545" r:id="rId46"/>
  </p:sldIdLst>
  <p:sldSz cx="9144000" cy="6858000" type="screen4x3"/>
  <p:notesSz cx="6858000" cy="9144000"/>
  <p:custDataLst>
    <p:tags r:id="rId5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p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99CC00"/>
    <a:srgbClr val="009900"/>
    <a:srgbClr val="66FFCC"/>
    <a:srgbClr val="04CCF4"/>
    <a:srgbClr val="FF3300"/>
    <a:srgbClr val="F8F20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418"/>
    <p:restoredTop sz="94660"/>
  </p:normalViewPr>
  <p:slideViewPr>
    <p:cSldViewPr showGuides="1">
      <p:cViewPr>
        <p:scale>
          <a:sx n="50" d="100"/>
          <a:sy n="50" d="100"/>
        </p:scale>
        <p:origin x="-942" y="-570"/>
      </p:cViewPr>
      <p:guideLst>
        <p:guide orient="horz" pos="2135"/>
        <p:guide pos="28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2.xml"/><Relationship Id="rId52" Type="http://schemas.openxmlformats.org/officeDocument/2006/relationships/commentAuthors" Target="commentAuthors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8722" name="页眉占位符 15872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58723" name="日期占位符 15872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12292" name="幻灯片图像占位符 15872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文本占位符 15872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58726" name="页脚占位符 15872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fontAlgn="base"/>
            <a:endParaRPr lang="zh-CN" altLang="en-US" sz="1200" strike="noStrike" noProof="1" dirty="0"/>
          </a:p>
        </p:txBody>
      </p:sp>
      <p:sp>
        <p:nvSpPr>
          <p:cNvPr id="158727" name="灯片编号占位符 15872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任意多边形 175110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1" name="直接连接符 175111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5106" name="标题 175105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lvl="0">
              <a:buClrTx/>
              <a:buSzTx/>
              <a:buFontTx/>
              <a:defRPr sz="50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75107" name="副标题 175106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1pPr>
            <a:lvl2pPr marL="344805" lvl="1" indent="0" algn="ctr"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800"/>
            </a:lvl2pPr>
            <a:lvl3pPr marL="671830" lvl="2" indent="0" algn="ctr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3pPr>
            <a:lvl4pPr marL="1024255" lvl="3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 sz="2800"/>
            </a:lvl4pPr>
            <a:lvl5pPr marL="1341755" lvl="4" indent="0" algn="ctr">
              <a:buClr>
                <a:schemeClr val="accent1"/>
              </a:buClr>
              <a:buSzPct val="75000"/>
              <a:buFont typeface="Wingdings" panose="05000000000000000000" pitchFamily="2" charset="2"/>
              <a:buNone/>
              <a:defRPr sz="28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175108" name="日期占位符 175107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latin typeface="Garamond" panose="02020404030301010803" pitchFamily="18" charset="0"/>
              </a:defRPr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75109" name="页脚占位符 175108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latin typeface="Garamond" panose="02020404030301010803" pitchFamily="18" charset="0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175110" name="灯片编号占位符 175109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任意多边形 175110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1" name="直接连接符 175111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5106" name="标题 175105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lvl="0">
              <a:buClrTx/>
              <a:buSzTx/>
              <a:buFontTx/>
              <a:defRPr sz="50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75107" name="副标题 175106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1pPr>
            <a:lvl2pPr marL="344805" lvl="1" indent="0" algn="ctr"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800"/>
            </a:lvl2pPr>
            <a:lvl3pPr marL="671830" lvl="2" indent="0" algn="ctr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3pPr>
            <a:lvl4pPr marL="1024255" lvl="3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 sz="2800"/>
            </a:lvl4pPr>
            <a:lvl5pPr marL="1341755" lvl="4" indent="0" algn="ctr">
              <a:buClr>
                <a:schemeClr val="accent1"/>
              </a:buClr>
              <a:buSzPct val="75000"/>
              <a:buFont typeface="Wingdings" panose="05000000000000000000" pitchFamily="2" charset="2"/>
              <a:buNone/>
              <a:defRPr sz="28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175108" name="日期占位符 175107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latin typeface="Garamond" panose="02020404030301010803" pitchFamily="18" charset="0"/>
              </a:defRPr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75109" name="页脚占位符 175108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latin typeface="Garamond" panose="02020404030301010803" pitchFamily="18" charset="0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175110" name="灯片编号占位符 175109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7408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7408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74084" name="日期占位符 174083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latin typeface="Garamond" panose="02020404030301010803" pitchFamily="18" charset="0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74085" name="页脚占位符 17408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latin typeface="Garamond" panose="02020404030301010803" pitchFamily="18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74086" name="灯片编号占位符 17408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1" name="任意多边形 174086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32" name="直接连接符 174087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randomBar dir="vert"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7408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7408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74084" name="日期占位符 174083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latin typeface="Garamond" panose="02020404030301010803" pitchFamily="18" charset="0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74085" name="页脚占位符 17408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latin typeface="Garamond" panose="02020404030301010803" pitchFamily="18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74086" name="灯片编号占位符 17408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1" name="任意多边形 174086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32" name="直接连接符 174087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slow">
    <p:randomBar dir="vert"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openxmlformats.org/officeDocument/2006/relationships/image" Target="../media/image13.jpeg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3" Type="http://schemas.openxmlformats.org/officeDocument/2006/relationships/slideLayout" Target="../slideLayouts/slideLayout2.xml"/><Relationship Id="rId22" Type="http://schemas.openxmlformats.org/officeDocument/2006/relationships/slide" Target="slide14.xml"/><Relationship Id="rId21" Type="http://schemas.openxmlformats.org/officeDocument/2006/relationships/image" Target="../media/image24.jpeg"/><Relationship Id="rId20" Type="http://schemas.openxmlformats.org/officeDocument/2006/relationships/hyperlink" Target="http://gd.sohu.com/20041026/n222692904.shtml" TargetMode="External"/><Relationship Id="rId2" Type="http://schemas.openxmlformats.org/officeDocument/2006/relationships/image" Target="NULL" TargetMode="External"/><Relationship Id="rId19" Type="http://schemas.openxmlformats.org/officeDocument/2006/relationships/image" Target="../media/image23.png"/><Relationship Id="rId18" Type="http://schemas.openxmlformats.org/officeDocument/2006/relationships/image" Target="../media/image22.jpeg"/><Relationship Id="rId17" Type="http://schemas.openxmlformats.org/officeDocument/2006/relationships/hyperlink" Target="&#30005;&#24433;.wmv" TargetMode="External"/><Relationship Id="rId16" Type="http://schemas.openxmlformats.org/officeDocument/2006/relationships/image" Target="../media/image21.jpeg"/><Relationship Id="rId15" Type="http://schemas.openxmlformats.org/officeDocument/2006/relationships/image" Target="../media/image20.jpeg"/><Relationship Id="rId14" Type="http://schemas.openxmlformats.org/officeDocument/2006/relationships/image" Target="../media/image19.jpeg"/><Relationship Id="rId13" Type="http://schemas.openxmlformats.org/officeDocument/2006/relationships/image" Target="../media/image18.jpeg"/><Relationship Id="rId12" Type="http://schemas.openxmlformats.org/officeDocument/2006/relationships/image" Target="../media/image17.jpeg"/><Relationship Id="rId11" Type="http://schemas.openxmlformats.org/officeDocument/2006/relationships/image" Target="../media/image16.jpeg"/><Relationship Id="rId10" Type="http://schemas.openxmlformats.org/officeDocument/2006/relationships/image" Target="../media/image15.jpe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1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208897" descr="壶口瀑布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8900" name="文本框 208899"/>
          <p:cNvSpPr txBox="1"/>
          <p:nvPr/>
        </p:nvSpPr>
        <p:spPr>
          <a:xfrm>
            <a:off x="5360988" y="4751388"/>
            <a:ext cx="854075" cy="163036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sz="4400" b="1" dirty="0">
                <a:solidFill>
                  <a:srgbClr val="04CCF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梁衡</a:t>
            </a:r>
            <a:endParaRPr lang="zh-CN" altLang="en-US" sz="4400" b="1" dirty="0">
              <a:solidFill>
                <a:srgbClr val="04CCF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矩形 208902"/>
          <p:cNvSpPr/>
          <p:nvPr/>
        </p:nvSpPr>
        <p:spPr>
          <a:xfrm rot="5400000">
            <a:off x="1871663" y="2386013"/>
            <a:ext cx="4681537" cy="143986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壶口瀑布</a:t>
            </a:r>
            <a:endParaRPr lang="zh-CN" altLang="en-US" sz="3600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矩形 208904"/>
          <p:cNvSpPr/>
          <p:nvPr/>
        </p:nvSpPr>
        <p:spPr>
          <a:xfrm>
            <a:off x="323850" y="476250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天下黄河一壶收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56673"/>
          <p:cNvSpPr>
            <a:spLocks noGrp="1"/>
          </p:cNvSpPr>
          <p:nvPr>
            <p:ph type="title"/>
          </p:nvPr>
        </p:nvSpPr>
        <p:spPr/>
        <p:txBody>
          <a:bodyPr anchor="t" anchorCtr="0"/>
          <a:p>
            <a:endParaRPr lang="zh-CN" dirty="0"/>
          </a:p>
        </p:txBody>
      </p:sp>
      <p:sp>
        <p:nvSpPr>
          <p:cNvPr id="18434" name="文本占位符 156674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dirty="0"/>
          </a:p>
        </p:txBody>
      </p:sp>
      <p:pic>
        <p:nvPicPr>
          <p:cNvPr id="18435" name="图片 156675" descr="D:/九年级上教案/http:/www.kepu.gov.cn/zlg/pubu/images/hk1_2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77" name="图片 156676" descr="hukoubupu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78" name="图片 156677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79" name="图片 156678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414125" y="141287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80" name="图片 156679" descr="壶口瀑布１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52412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81" name="图片 156680" descr="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82" name="图片 156681" descr="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83" name="图片 156682" descr="hukoupubu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1774487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84" name="图片 156683" descr="hukoupubu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33337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85" name="图片 156684" descr="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4048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86" name="图片 156685" descr="壶口瀑布２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0825" y="26035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87" name="图片 156686" descr="hukoupubu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8313" y="6207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88" name="图片 156687" descr="hukoupubu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32385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89" name="图片 156688" descr="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90" name="图片 156689" descr="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32385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91" name="图片 156690" descr="8">
            <a:hlinkClick r:id="rId17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468312" y="26035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1" name="图片 156691" descr="图片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243888" y="6165850"/>
            <a:ext cx="647700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93" name="图片 156692" descr="Img222692905">
            <a:hlinkClick r:id="rId20"/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252412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94" name="图片 156693" descr="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54" name="矩形 156694"/>
          <p:cNvSpPr/>
          <p:nvPr/>
        </p:nvSpPr>
        <p:spPr>
          <a:xfrm>
            <a:off x="0" y="165100"/>
            <a:ext cx="1295400" cy="6692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</a:pPr>
            <a:r>
              <a:rPr lang="en-US" altLang="en-US" sz="1600" b="1" dirty="0">
                <a:solidFill>
                  <a:schemeClr val="folHlink"/>
                </a:solidFill>
                <a:latin typeface="Arial" panose="020B0604020202020204" pitchFamily="34" charset="0"/>
                <a:ea typeface="PMingLiU" pitchFamily="18" charset="-120"/>
              </a:rPr>
              <a:t>黄河象一条腾飞的巨龙，穿行在西北黄土高原的秦晋大峡谷中，当流经壶口时，宽约</a:t>
            </a:r>
            <a:r>
              <a:rPr lang="en-US" altLang="en-US" sz="1600" b="1">
                <a:solidFill>
                  <a:schemeClr val="folHlink"/>
                </a:solidFill>
                <a:latin typeface="Arial" panose="020B0604020202020204" pitchFamily="34" charset="0"/>
                <a:ea typeface="PMingLiU" pitchFamily="18" charset="-120"/>
              </a:rPr>
              <a:t>400</a:t>
            </a:r>
            <a:r>
              <a:rPr lang="en-US" altLang="en-US" sz="1600" b="1" dirty="0">
                <a:solidFill>
                  <a:schemeClr val="folHlink"/>
                </a:solidFill>
                <a:latin typeface="Arial" panose="020B0604020202020204" pitchFamily="34" charset="0"/>
                <a:ea typeface="PMingLiU" pitchFamily="18" charset="-120"/>
              </a:rPr>
              <a:t>米左右的河水突然收束一槽，形成特大马蹄状瀑布群。</a:t>
            </a:r>
            <a:r>
              <a:rPr lang="en-US" altLang="en-US" sz="1600" dirty="0">
                <a:solidFill>
                  <a:srgbClr val="F8F206"/>
                </a:solidFill>
                <a:latin typeface="Arial" panose="020B0604020202020204" pitchFamily="34" charset="0"/>
                <a:ea typeface="PMingLiU" pitchFamily="18" charset="-120"/>
              </a:rPr>
              <a:t>主瀑布宽</a:t>
            </a:r>
            <a:r>
              <a:rPr lang="en-US" altLang="en-US" sz="1600">
                <a:solidFill>
                  <a:srgbClr val="F8F206"/>
                </a:solidFill>
                <a:latin typeface="Arial" panose="020B0604020202020204" pitchFamily="34" charset="0"/>
                <a:ea typeface="PMingLiU" pitchFamily="18" charset="-120"/>
              </a:rPr>
              <a:t>40</a:t>
            </a:r>
            <a:r>
              <a:rPr lang="en-US" altLang="en-US" sz="1600" dirty="0">
                <a:solidFill>
                  <a:srgbClr val="F8F206"/>
                </a:solidFill>
                <a:latin typeface="Arial" panose="020B0604020202020204" pitchFamily="34" charset="0"/>
                <a:ea typeface="PMingLiU" pitchFamily="18" charset="-120"/>
              </a:rPr>
              <a:t>米，落差</a:t>
            </a:r>
            <a:r>
              <a:rPr lang="en-US" altLang="en-US" sz="1600">
                <a:solidFill>
                  <a:srgbClr val="F8F206"/>
                </a:solidFill>
                <a:latin typeface="Arial" panose="020B0604020202020204" pitchFamily="34" charset="0"/>
                <a:ea typeface="PMingLiU" pitchFamily="18" charset="-120"/>
              </a:rPr>
              <a:t>30</a:t>
            </a:r>
            <a:r>
              <a:rPr lang="en-US" altLang="en-US" sz="1600" dirty="0">
                <a:solidFill>
                  <a:srgbClr val="F8F206"/>
                </a:solidFill>
                <a:latin typeface="Arial" panose="020B0604020202020204" pitchFamily="34" charset="0"/>
                <a:ea typeface="PMingLiU" pitchFamily="18" charset="-120"/>
              </a:rPr>
              <a:t>多米，瀑布涛声轰鸣，水雾升空，惊天动地，气吞山河，为黄河第一大瀑布，也是我国仅次于贵州黄果树瀑布的第二大瀑布。</a:t>
            </a:r>
            <a:endParaRPr lang="en-US" altLang="zh-CN" sz="1600" dirty="0">
              <a:solidFill>
                <a:srgbClr val="F8F206"/>
              </a:solidFill>
              <a:latin typeface="Arial" panose="020B0604020202020204" pitchFamily="34" charset="0"/>
              <a:ea typeface="PMingLiU" pitchFamily="18" charset="-120"/>
            </a:endParaRPr>
          </a:p>
        </p:txBody>
      </p:sp>
      <p:pic>
        <p:nvPicPr>
          <p:cNvPr id="18455" name="图片 156695" descr="图片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172450" y="6165850"/>
            <a:ext cx="647700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6" name="图片 156696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95262"/>
            <a:ext cx="9144000" cy="7248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6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6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230401"/>
          <p:cNvSpPr>
            <a:spLocks noGrp="1"/>
          </p:cNvSpPr>
          <p:nvPr>
            <p:ph type="title"/>
          </p:nvPr>
        </p:nvSpPr>
        <p:spPr/>
        <p:txBody>
          <a:bodyPr anchor="t" anchorCtr="0"/>
          <a:p>
            <a:endParaRPr lang="zh-CN" dirty="0"/>
          </a:p>
        </p:txBody>
      </p:sp>
      <p:pic>
        <p:nvPicPr>
          <p:cNvPr id="230404" name="内容占位符 230403" descr="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9459" name="文本框 230404"/>
          <p:cNvSpPr txBox="1"/>
          <p:nvPr/>
        </p:nvSpPr>
        <p:spPr>
          <a:xfrm>
            <a:off x="1384300" y="1144588"/>
            <a:ext cx="184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1429" name="图片 231428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文本占位符 231426"/>
          <p:cNvSpPr>
            <a:spLocks noGrp="1"/>
          </p:cNvSpPr>
          <p:nvPr>
            <p:ph idx="1"/>
          </p:nvPr>
        </p:nvSpPr>
        <p:spPr>
          <a:xfrm>
            <a:off x="0" y="404813"/>
            <a:ext cx="9144000" cy="1052512"/>
          </a:xfrm>
        </p:spPr>
        <p:txBody>
          <a:bodyPr anchor="t" anchorCtr="0"/>
          <a:p>
            <a:endParaRPr lang="zh-CN" altLang="en-US" sz="2800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2452" name="图片 23245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08545"/>
          <p:cNvSpPr>
            <a:spLocks noGrp="1"/>
          </p:cNvSpPr>
          <p:nvPr>
            <p:ph type="title"/>
          </p:nvPr>
        </p:nvSpPr>
        <p:spPr>
          <a:xfrm>
            <a:off x="179070" y="332740"/>
            <a:ext cx="7978140" cy="707390"/>
          </a:xfrm>
        </p:spPr>
        <p:txBody>
          <a:bodyPr anchor="t" anchorCtr="0"/>
          <a:p>
            <a:r>
              <a:rPr lang="zh-CN" altLang="en-US" sz="3000" b="1" dirty="0"/>
              <a:t>一</a:t>
            </a:r>
            <a:r>
              <a:rPr lang="en-US" altLang="zh-CN" sz="3000" b="1" dirty="0"/>
              <a:t> </a:t>
            </a:r>
            <a:r>
              <a:rPr lang="zh-CN" altLang="en-US" sz="3000" b="1" dirty="0"/>
              <a:t>初读课文，标注段落，读准字音，弄懂字义。</a:t>
            </a:r>
            <a:endParaRPr lang="zh-CN" altLang="en-US" sz="3000" b="1" dirty="0"/>
          </a:p>
        </p:txBody>
      </p:sp>
      <p:sp>
        <p:nvSpPr>
          <p:cNvPr id="108547" name="内容占位符 108546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9487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晋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jìn</a:t>
            </a:r>
            <a:r>
              <a:rPr lang="en-US" altLang="zh-CN" sz="260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弥漫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mí</a:t>
            </a:r>
            <a:r>
              <a:rPr lang="en-US" altLang="zh-CN" sz="26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沸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fèi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水</a:t>
            </a:r>
            <a:r>
              <a:rPr lang="en-US" altLang="zh-CN" sz="260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凹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o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下去</a:t>
            </a:r>
            <a:endParaRPr lang="en-US" altLang="zh-CN" sz="26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推搡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s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ǎ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ng</a:t>
            </a:r>
            <a:r>
              <a:rPr lang="en-US" altLang="zh-CN" sz="26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霎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sh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时间</a:t>
            </a:r>
            <a:r>
              <a:rPr lang="en-US" altLang="zh-CN" sz="26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驰骋</a:t>
            </a:r>
            <a:r>
              <a:rPr lang="en-US" altLang="zh-CN" sz="26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chěng</a:t>
            </a:r>
            <a:endParaRPr lang="zh-CN" altLang="en-US" sz="26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漩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宋体" panose="02010600030101010101" pitchFamily="2" charset="-122"/>
              </a:rPr>
              <a:t>xu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宋体" panose="02010600030101010101" pitchFamily="2" charset="-122"/>
              </a:rPr>
              <a:t>n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涡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wō</a:t>
            </a:r>
            <a:r>
              <a:rPr lang="en-US" altLang="zh-CN" sz="260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寒噤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jìn</a:t>
            </a:r>
            <a:r>
              <a:rPr lang="en-US" altLang="zh-CN" sz="2600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雾霭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宋体" panose="02010600030101010101" pitchFamily="2" charset="-122"/>
              </a:rPr>
              <a:t>n</a:t>
            </a:r>
            <a:r>
              <a:rPr lang="en-US" altLang="zh-CN" sz="26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en-US" altLang="zh-CN" sz="26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出轧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zh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sz="260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汩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gǔ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汩如泉</a:t>
            </a:r>
            <a:r>
              <a:rPr lang="en-US" altLang="zh-CN" sz="260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潺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ch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n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潺成溪</a:t>
            </a:r>
            <a:endParaRPr lang="zh-CN" altLang="en-US" sz="26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怒不可遏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宋体" panose="02010600030101010101" pitchFamily="2" charset="-122"/>
              </a:rPr>
              <a:t>è</a:t>
            </a:r>
            <a:r>
              <a:rPr lang="en-US" altLang="zh-CN" sz="2600">
                <a:solidFill>
                  <a:srgbClr val="FF0000"/>
                </a:solidFill>
                <a:ea typeface="楷体" panose="02010609060101010101" charset="-122"/>
                <a:sym typeface="宋体" panose="02010600030101010101" pitchFamily="2" charset="-122"/>
              </a:rPr>
              <a:t>      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挟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x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宋体" panose="02010600030101010101" pitchFamily="2" charset="-122"/>
              </a:rPr>
              <a:t>i</a:t>
            </a:r>
            <a:r>
              <a:rPr lang="zh-CN" altLang="en-US" sz="2600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é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而不服</a:t>
            </a:r>
            <a:endParaRPr lang="zh-CN" altLang="en-US" sz="26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6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</a:pPr>
            <a:endParaRPr lang="zh-CN" altLang="en-US" sz="2600" b="1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08545"/>
          <p:cNvSpPr>
            <a:spLocks noGrp="1"/>
          </p:cNvSpPr>
          <p:nvPr>
            <p:ph type="title"/>
          </p:nvPr>
        </p:nvSpPr>
        <p:spPr>
          <a:xfrm>
            <a:off x="457200" y="278130"/>
            <a:ext cx="7978140" cy="707390"/>
          </a:xfrm>
        </p:spPr>
        <p:txBody>
          <a:bodyPr anchor="t" anchorCtr="0"/>
          <a:p>
            <a:r>
              <a:rPr lang="zh-CN" altLang="en-US" sz="3000" b="1" dirty="0"/>
              <a:t>一</a:t>
            </a:r>
            <a:r>
              <a:rPr lang="en-US" altLang="zh-CN" sz="3000" b="1" dirty="0"/>
              <a:t> </a:t>
            </a:r>
            <a:r>
              <a:rPr lang="zh-CN" altLang="en-US" sz="3000" b="1" dirty="0"/>
              <a:t>初读课文，标注段落，读准字音，弄懂字义</a:t>
            </a:r>
            <a:r>
              <a:rPr lang="zh-CN" altLang="en-US" sz="3200" b="1" dirty="0"/>
              <a:t>。</a:t>
            </a:r>
            <a:endParaRPr lang="zh-CN" altLang="en-US" sz="3200" b="1" dirty="0"/>
          </a:p>
        </p:txBody>
      </p:sp>
      <p:sp>
        <p:nvSpPr>
          <p:cNvPr id="108547" name="内容占位符 108546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9487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sz="2600">
                <a:sym typeface="+mn-ea"/>
              </a:rPr>
              <a:t>推</a:t>
            </a:r>
            <a:r>
              <a:rPr sz="2600">
                <a:sym typeface="+mn-ea"/>
              </a:rPr>
              <a:t>搡</a:t>
            </a:r>
            <a:r>
              <a:rPr lang="zh-CN" sz="2600">
                <a:sym typeface="+mn-ea"/>
              </a:rPr>
              <a:t>：</a:t>
            </a:r>
            <a:r>
              <a:rPr sz="2600">
                <a:sym typeface="+mn-ea"/>
              </a:rPr>
              <a:t>使劲推。</a:t>
            </a:r>
            <a:endParaRPr sz="260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sz="2600">
                <a:sym typeface="+mn-ea"/>
              </a:rPr>
              <a:t>驰骋</a:t>
            </a:r>
            <a:r>
              <a:rPr lang="zh-CN" sz="2600">
                <a:sym typeface="+mn-ea"/>
              </a:rPr>
              <a:t>：</a:t>
            </a:r>
            <a:r>
              <a:rPr lang="zh-CN" sz="2600">
                <a:sym typeface="+mn-ea"/>
              </a:rPr>
              <a:t>（</a:t>
            </a:r>
            <a:r>
              <a:rPr sz="2600">
                <a:sym typeface="+mn-ea"/>
              </a:rPr>
              <a:t>骑马</a:t>
            </a:r>
            <a:r>
              <a:rPr lang="zh-CN" sz="2600">
                <a:sym typeface="+mn-ea"/>
              </a:rPr>
              <a:t>）</a:t>
            </a:r>
            <a:r>
              <a:rPr sz="2600">
                <a:sym typeface="+mn-ea"/>
              </a:rPr>
              <a:t>奔驰。</a:t>
            </a:r>
            <a:endParaRPr sz="260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600">
                <a:sym typeface="+mn-ea"/>
              </a:rPr>
              <a:t>寒噤：寒战。</a:t>
            </a:r>
            <a:endParaRPr sz="260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600">
                <a:sym typeface="+mn-ea"/>
              </a:rPr>
              <a:t>出轧：（</a:t>
            </a:r>
            <a:r>
              <a:rPr sz="2600">
                <a:sym typeface="+mn-ea"/>
              </a:rPr>
              <a:t>钢板</a:t>
            </a:r>
            <a:r>
              <a:rPr lang="zh-CN" sz="2600">
                <a:sym typeface="+mn-ea"/>
              </a:rPr>
              <a:t>）</a:t>
            </a:r>
            <a:r>
              <a:rPr sz="2600">
                <a:sym typeface="+mn-ea"/>
              </a:rPr>
              <a:t>从轧钢机里出来。</a:t>
            </a:r>
            <a:endParaRPr sz="260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600">
                <a:sym typeface="+mn-ea"/>
              </a:rPr>
              <a:t>乘隙：</a:t>
            </a:r>
            <a:r>
              <a:rPr sz="2600">
                <a:sym typeface="+mn-ea"/>
              </a:rPr>
              <a:t>利用空子，趁机会</a:t>
            </a:r>
            <a:r>
              <a:rPr lang="zh-CN" sz="2600">
                <a:sym typeface="+mn-ea"/>
              </a:rPr>
              <a:t>。</a:t>
            </a:r>
            <a:endParaRPr sz="260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sz="2600">
                <a:sym typeface="+mn-ea"/>
              </a:rPr>
              <a:t>汩汩</a:t>
            </a:r>
            <a:r>
              <a:rPr lang="zh-CN" sz="2600">
                <a:sym typeface="+mn-ea"/>
              </a:rPr>
              <a:t>：</a:t>
            </a:r>
            <a:r>
              <a:rPr sz="2600">
                <a:sym typeface="+mn-ea"/>
              </a:rPr>
              <a:t>形容水流动的声音</a:t>
            </a:r>
            <a:r>
              <a:rPr lang="zh-CN" sz="2600">
                <a:sym typeface="+mn-ea"/>
              </a:rPr>
              <a:t>。</a:t>
            </a:r>
            <a:endParaRPr sz="2600">
              <a:sym typeface="+mn-ea"/>
            </a:endParaRPr>
          </a:p>
          <a:p>
            <a:pPr>
              <a:lnSpc>
                <a:spcPct val="90000"/>
              </a:lnSpc>
            </a:pPr>
            <a:endParaRPr lang="zh-CN" altLang="en-US" sz="2600" b="1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08545"/>
          <p:cNvSpPr>
            <a:spLocks noGrp="1"/>
          </p:cNvSpPr>
          <p:nvPr>
            <p:ph type="title"/>
          </p:nvPr>
        </p:nvSpPr>
        <p:spPr>
          <a:xfrm>
            <a:off x="457200" y="278130"/>
            <a:ext cx="7978140" cy="707390"/>
          </a:xfrm>
        </p:spPr>
        <p:txBody>
          <a:bodyPr anchor="t" anchorCtr="0"/>
          <a:p>
            <a:r>
              <a:rPr lang="zh-CN" altLang="en-US" sz="3000" b="1" dirty="0"/>
              <a:t>一</a:t>
            </a:r>
            <a:r>
              <a:rPr lang="en-US" altLang="zh-CN" sz="3000" b="1" dirty="0"/>
              <a:t> </a:t>
            </a:r>
            <a:r>
              <a:rPr lang="zh-CN" altLang="en-US" sz="3000" b="1" dirty="0"/>
              <a:t>初读课文，标注段落，读准字音，弄懂字义</a:t>
            </a:r>
            <a:r>
              <a:rPr lang="zh-CN" altLang="en-US" sz="3200" b="1" dirty="0"/>
              <a:t>。</a:t>
            </a:r>
            <a:endParaRPr lang="zh-CN" altLang="en-US" sz="3200" b="1" dirty="0"/>
          </a:p>
        </p:txBody>
      </p:sp>
      <p:sp>
        <p:nvSpPr>
          <p:cNvPr id="108547" name="内容占位符 108546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9487"/>
          </a:xfrm>
        </p:spPr>
        <p:txBody>
          <a:bodyPr anchor="t" anchorCtr="0"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sz="2600">
                <a:sym typeface="+mn-ea"/>
              </a:rPr>
              <a:t>潺潺</a:t>
            </a:r>
            <a:r>
              <a:rPr lang="zh-CN" sz="2600">
                <a:sym typeface="+mn-ea"/>
              </a:rPr>
              <a:t>：</a:t>
            </a:r>
            <a:r>
              <a:rPr sz="2600">
                <a:sym typeface="+mn-ea"/>
              </a:rPr>
              <a:t>形容溪水泉水流动的声音。</a:t>
            </a:r>
            <a:endParaRPr sz="260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sz="2600">
                <a:sym typeface="+mn-ea"/>
              </a:rPr>
              <a:t>从从容容</a:t>
            </a:r>
            <a:r>
              <a:rPr lang="zh-CN" sz="2600">
                <a:sym typeface="+mn-ea"/>
              </a:rPr>
              <a:t>：留有足够的时间，而且常常有余。</a:t>
            </a:r>
            <a:endParaRPr lang="zh-CN" sz="260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sz="2600">
                <a:sym typeface="+mn-ea"/>
              </a:rPr>
              <a:t>前呼后拥</a:t>
            </a:r>
            <a:r>
              <a:rPr lang="zh-CN" sz="2600">
                <a:sym typeface="+mn-ea"/>
              </a:rPr>
              <a:t>：</a:t>
            </a:r>
            <a:r>
              <a:rPr sz="2600">
                <a:sym typeface="+mn-ea"/>
              </a:rPr>
              <a:t>前面有人吆喝开路，后面有人簇拥着护卫，</a:t>
            </a:r>
            <a:r>
              <a:rPr lang="en-US" sz="2600">
                <a:sym typeface="+mn-ea"/>
              </a:rPr>
              <a:t>    </a:t>
            </a:r>
            <a:endParaRPr lang="en-US" sz="260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2600">
                <a:sym typeface="+mn-ea"/>
              </a:rPr>
              <a:t>                 </a:t>
            </a:r>
            <a:r>
              <a:rPr sz="2600">
                <a:sym typeface="+mn-ea"/>
              </a:rPr>
              <a:t>形容旧时官吏出行时的</a:t>
            </a:r>
            <a:r>
              <a:rPr lang="zh-CN" sz="2600">
                <a:sym typeface="+mn-ea"/>
              </a:rPr>
              <a:t>声势</a:t>
            </a:r>
            <a:r>
              <a:rPr sz="2600">
                <a:sym typeface="+mn-ea"/>
              </a:rPr>
              <a:t>。</a:t>
            </a:r>
            <a:endParaRPr sz="260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sz="2600">
                <a:sym typeface="+mn-ea"/>
              </a:rPr>
              <a:t>怒不可遏</a:t>
            </a:r>
            <a:r>
              <a:rPr lang="zh-CN" sz="2600">
                <a:sym typeface="+mn-ea"/>
              </a:rPr>
              <a:t>：</a:t>
            </a:r>
            <a:r>
              <a:rPr sz="2600">
                <a:sym typeface="+mn-ea"/>
              </a:rPr>
              <a:t>遏</a:t>
            </a:r>
            <a:r>
              <a:rPr lang="zh-CN" sz="2600">
                <a:sym typeface="+mn-ea"/>
              </a:rPr>
              <a:t>，</a:t>
            </a:r>
            <a:r>
              <a:rPr sz="2600">
                <a:sym typeface="+mn-ea"/>
              </a:rPr>
              <a:t>控制</a:t>
            </a:r>
            <a:r>
              <a:rPr lang="zh-CN" sz="2600">
                <a:sym typeface="+mn-ea"/>
              </a:rPr>
              <a:t>、</a:t>
            </a:r>
            <a:r>
              <a:rPr sz="2600">
                <a:sym typeface="+mn-ea"/>
              </a:rPr>
              <a:t>抑制的意思，表示愤怒得不到抑</a:t>
            </a:r>
            <a:r>
              <a:rPr lang="en-US" sz="2600">
                <a:sym typeface="+mn-ea"/>
              </a:rPr>
              <a:t>   </a:t>
            </a:r>
            <a:endParaRPr lang="en-US" sz="260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2600">
                <a:sym typeface="+mn-ea"/>
              </a:rPr>
              <a:t>                  </a:t>
            </a:r>
            <a:r>
              <a:rPr sz="2600">
                <a:sym typeface="+mn-ea"/>
              </a:rPr>
              <a:t>制，愤怒到了极点。</a:t>
            </a:r>
            <a:r>
              <a:rPr lang="zh-CN" sz="2600">
                <a:sym typeface="+mn-ea"/>
              </a:rPr>
              <a:t>这里形容水势不可阻挡</a:t>
            </a:r>
            <a:endParaRPr lang="zh-CN" sz="260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600">
                <a:sym typeface="+mn-ea"/>
              </a:rPr>
              <a:t> </a:t>
            </a:r>
            <a:r>
              <a:rPr lang="en-US" altLang="zh-CN" sz="2600">
                <a:sym typeface="+mn-ea"/>
              </a:rPr>
              <a:t>                </a:t>
            </a:r>
            <a:r>
              <a:rPr lang="zh-CN" sz="2600">
                <a:sym typeface="+mn-ea"/>
              </a:rPr>
              <a:t>的样子。</a:t>
            </a:r>
            <a:endParaRPr lang="zh-CN" sz="2600"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sz="2600">
              <a:sym typeface="+mn-ea"/>
            </a:endParaRPr>
          </a:p>
          <a:p>
            <a:pPr>
              <a:lnSpc>
                <a:spcPct val="90000"/>
              </a:lnSpc>
            </a:pPr>
            <a:endParaRPr lang="zh-CN" altLang="en-US" sz="2600" b="1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08545"/>
          <p:cNvSpPr>
            <a:spLocks noGrp="1"/>
          </p:cNvSpPr>
          <p:nvPr>
            <p:ph type="title"/>
          </p:nvPr>
        </p:nvSpPr>
        <p:spPr/>
        <p:txBody>
          <a:bodyPr anchor="t" anchorCtr="0"/>
          <a:p>
            <a:r>
              <a:rPr lang="zh-CN" altLang="en-US" sz="3000" b="1" dirty="0"/>
              <a:t>二</a:t>
            </a:r>
            <a:r>
              <a:rPr lang="en-US" altLang="zh-CN" sz="3000" b="1" dirty="0"/>
              <a:t> </a:t>
            </a:r>
            <a:r>
              <a:rPr lang="zh-CN" altLang="en-US" sz="3000" b="1" dirty="0"/>
              <a:t>再读课文，理清游踪，把握思路。</a:t>
            </a:r>
            <a:endParaRPr lang="zh-CN" altLang="en-US" sz="3000" b="1" dirty="0"/>
          </a:p>
        </p:txBody>
      </p:sp>
      <p:sp>
        <p:nvSpPr>
          <p:cNvPr id="108547" name="内容占位符 108546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9487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70C0"/>
                </a:solidFill>
              </a:rPr>
              <a:t>游记一般应该具备三个内容：</a:t>
            </a:r>
            <a:endParaRPr lang="zh-CN" altLang="en-US" sz="3200" b="1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/>
              <a:t>A所至（到了哪里？</a:t>
            </a:r>
            <a:r>
              <a:rPr lang="zh-CN" altLang="en-US" sz="3200" b="1" dirty="0">
                <a:sym typeface="+mn-ea"/>
              </a:rPr>
              <a:t>）</a:t>
            </a:r>
            <a:endParaRPr lang="zh-CN" altLang="en-US" sz="3200" b="1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200" b="1" dirty="0"/>
              <a:t>B</a:t>
            </a:r>
            <a:r>
              <a:rPr lang="zh-CN" altLang="en-US" sz="3200" b="1" dirty="0"/>
              <a:t>所见（见</a:t>
            </a:r>
            <a:r>
              <a:rPr lang="zh-CN" altLang="en-US" sz="3200" b="1" dirty="0">
                <a:sym typeface="+mn-ea"/>
              </a:rPr>
              <a:t>到了什么？</a:t>
            </a:r>
            <a:r>
              <a:rPr lang="zh-CN" altLang="en-US" sz="3200" b="1" dirty="0"/>
              <a:t>）</a:t>
            </a:r>
            <a:endParaRPr lang="zh-CN" altLang="en-US" sz="3200" b="1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/>
              <a:t>C所感（有什么感受？</a:t>
            </a:r>
            <a:r>
              <a:rPr lang="zh-CN" altLang="en-US" sz="3200" b="1" dirty="0">
                <a:sym typeface="+mn-ea"/>
              </a:rPr>
              <a:t>）</a:t>
            </a:r>
            <a:endParaRPr lang="zh-CN" altLang="en-US" sz="3200" b="1" dirty="0"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08545"/>
          <p:cNvSpPr>
            <a:spLocks noGrp="1"/>
          </p:cNvSpPr>
          <p:nvPr>
            <p:ph type="title"/>
          </p:nvPr>
        </p:nvSpPr>
        <p:spPr/>
        <p:txBody>
          <a:bodyPr anchor="t" anchorCtr="0"/>
          <a:p>
            <a:r>
              <a:rPr lang="zh-CN" altLang="en-US" sz="3000" b="1" dirty="0"/>
              <a:t>二</a:t>
            </a:r>
            <a:r>
              <a:rPr lang="en-US" altLang="zh-CN" sz="3000" b="1" dirty="0"/>
              <a:t> </a:t>
            </a:r>
            <a:r>
              <a:rPr lang="zh-CN" altLang="en-US" sz="3000" b="1" dirty="0"/>
              <a:t>再读课文，理清游踪，把握思路。</a:t>
            </a:r>
            <a:endParaRPr lang="zh-CN" altLang="en-US" sz="3000" b="1" dirty="0"/>
          </a:p>
        </p:txBody>
      </p:sp>
      <p:sp>
        <p:nvSpPr>
          <p:cNvPr id="108547" name="内容占位符 108546"/>
          <p:cNvSpPr>
            <a:spLocks noGrp="1"/>
          </p:cNvSpPr>
          <p:nvPr>
            <p:ph idx="1"/>
          </p:nvPr>
        </p:nvSpPr>
        <p:spPr>
          <a:xfrm>
            <a:off x="389255" y="804545"/>
            <a:ext cx="8297545" cy="5326380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600" b="1" dirty="0">
                <a:solidFill>
                  <a:srgbClr val="0070C0"/>
                </a:solidFill>
              </a:rPr>
              <a:t>第一次：</a:t>
            </a:r>
            <a:endParaRPr lang="zh-CN" altLang="en-US" sz="2600" b="1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600" b="1" dirty="0"/>
              <a:t>时间：雨季。</a:t>
            </a:r>
            <a:endParaRPr lang="zh-CN" altLang="en-US" sz="2600" b="1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600" b="1" dirty="0"/>
              <a:t>地点：滩里</a:t>
            </a:r>
            <a:r>
              <a:rPr lang="en-US" altLang="zh-CN" sz="2600" b="1" dirty="0"/>
              <a:t>—</a:t>
            </a:r>
            <a:r>
              <a:rPr lang="zh-CN" altLang="en-US" sz="2600" b="1" dirty="0"/>
              <a:t>岸上。</a:t>
            </a:r>
            <a:endParaRPr lang="zh-CN" altLang="en-US" sz="2600" b="1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600" b="1" dirty="0"/>
              <a:t>视角：俯视近观－平视远望。</a:t>
            </a:r>
            <a:endParaRPr lang="zh-CN" altLang="en-US" sz="2600" b="1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600" b="1" dirty="0">
                <a:solidFill>
                  <a:srgbClr val="0070C0"/>
                </a:solidFill>
              </a:rPr>
              <a:t>第二次：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600" b="1" dirty="0"/>
              <a:t>时间：枯水季节。（春寒刚过，山还未青时。</a:t>
            </a:r>
            <a:r>
              <a:rPr lang="zh-CN" altLang="en-US" sz="2600" b="1" dirty="0">
                <a:sym typeface="+mn-ea"/>
              </a:rPr>
              <a:t>）</a:t>
            </a:r>
            <a:endParaRPr lang="zh-CN" altLang="en-US" sz="2600" b="1" dirty="0"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600" b="1" dirty="0"/>
              <a:t>地点：沟底－河心</a:t>
            </a:r>
            <a:endParaRPr lang="zh-CN" altLang="en-US" sz="2600" b="1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600" b="1" dirty="0"/>
              <a:t>视角：俯视龙槽－仰视－再次俯视龙</a:t>
            </a:r>
            <a:r>
              <a:rPr lang="zh-CN" altLang="en-US" sz="2600" b="1" dirty="0">
                <a:sym typeface="+mn-ea"/>
              </a:rPr>
              <a:t>槽</a:t>
            </a:r>
            <a:r>
              <a:rPr lang="zh-CN" altLang="en-US" sz="2600" b="1" dirty="0"/>
              <a:t>－往龙</a:t>
            </a:r>
            <a:r>
              <a:rPr lang="zh-CN" altLang="en-US" sz="2600" b="1" dirty="0">
                <a:sym typeface="+mn-ea"/>
              </a:rPr>
              <a:t>槽</a:t>
            </a:r>
            <a:r>
              <a:rPr lang="zh-CN" altLang="en-US" sz="2600" b="1" dirty="0"/>
              <a:t>两边看－俯视脚下</a:t>
            </a:r>
            <a:endParaRPr lang="zh-CN" altLang="en-US" sz="2600" b="1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1505" y="514985"/>
            <a:ext cx="8157210" cy="496252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23870" y="1558290"/>
            <a:ext cx="275717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0070C0"/>
                </a:solidFill>
                <a:sym typeface="+mn-ea"/>
              </a:rPr>
              <a:t>第一课时</a:t>
            </a:r>
            <a:endParaRPr lang="zh-CN" altLang="en-US" sz="4000" b="1">
              <a:solidFill>
                <a:srgbClr val="0070C0"/>
              </a:solidFill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9750" y="332740"/>
            <a:ext cx="8159115" cy="544766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7520" y="287020"/>
            <a:ext cx="8208645" cy="570547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505" y="332740"/>
            <a:ext cx="8428990" cy="762000"/>
          </a:xfrm>
        </p:spPr>
        <p:txBody>
          <a:bodyPr/>
          <a:p>
            <a:r>
              <a:rPr lang="zh-CN" altLang="en-US" sz="3000" b="1"/>
              <a:t>思考：作者为什么要详写枯水季节的壶口瀑布？</a:t>
            </a:r>
            <a:endParaRPr lang="zh-CN" altLang="en-US" sz="3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585"/>
            <a:ext cx="8229600" cy="4530725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/>
              <a:t>因为在枯水季节，作者有了很多人没有的立足点和观察角度，看到了很多人没有看到过的独特景象，从而有了自己的新发现、新感受。详写枯水季节，文章会显得更有新意。</a:t>
            </a:r>
            <a:endParaRPr lang="zh-CN" altLang="en-US" sz="2800" b="1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ym typeface="+mn-ea"/>
              </a:rPr>
              <a:t>梁衡</a:t>
            </a:r>
            <a:r>
              <a:rPr lang="en-US" altLang="zh-CN" sz="2800" b="1">
                <a:sym typeface="+mn-ea"/>
              </a:rPr>
              <a:t>:</a:t>
            </a:r>
            <a:r>
              <a:rPr lang="zh-CN" altLang="en-US" sz="2800" b="1">
                <a:sym typeface="+mn-ea"/>
              </a:rPr>
              <a:t>艺术美只存在于创造之中，重复旧套子，无论是重复自己的还说别人的，都绝对不会有美。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课后作业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/>
              <a:t>1</a:t>
            </a:r>
            <a:r>
              <a:rPr lang="zh-CN" altLang="en-US"/>
              <a:t>朗读课文。</a:t>
            </a:r>
            <a:endParaRPr lang="zh-CN" altLang="en-US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/>
              <a:t>2</a:t>
            </a:r>
            <a:r>
              <a:rPr lang="zh-CN" altLang="en-US"/>
              <a:t>勾画文中独具特色的写景句子，以批注的形式作简要分析。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000" b="1"/>
              <a:t>第二课时</a:t>
            </a:r>
            <a:r>
              <a:rPr lang="zh-CN" altLang="en-US" sz="3000" b="1">
                <a:sym typeface="+mn-ea"/>
              </a:rPr>
              <a:t>学习重点</a:t>
            </a:r>
            <a:endParaRPr lang="zh-CN" altLang="en-US" sz="3000" b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/>
              <a:t>1</a:t>
            </a:r>
            <a:r>
              <a:rPr lang="zh-CN" altLang="en-US"/>
              <a:t>朗读课文，在朗读中学习内容，体会情感。</a:t>
            </a:r>
            <a:endParaRPr lang="zh-CN" altLang="en-US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/>
              <a:t>2</a:t>
            </a:r>
            <a:r>
              <a:rPr lang="zh-CN" altLang="en-US"/>
              <a:t>赏析语言，掌握壶口瀑布的特点。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109569"/>
          <p:cNvSpPr>
            <a:spLocks noGrp="1"/>
          </p:cNvSpPr>
          <p:nvPr>
            <p:ph type="title"/>
          </p:nvPr>
        </p:nvSpPr>
        <p:spPr/>
        <p:txBody>
          <a:bodyPr anchor="t" anchorCtr="0"/>
          <a:p>
            <a:r>
              <a:rPr lang="zh-CN" altLang="en-US" sz="3000" b="1">
                <a:solidFill>
                  <a:schemeClr val="accent6"/>
                </a:solidFill>
                <a:latin typeface="+mn-lt"/>
                <a:ea typeface="+mn-ea"/>
                <a:cs typeface="+mn-cs"/>
                <a:sym typeface="+mn-ea"/>
              </a:rPr>
              <a:t>请女同学朗读第二自然段。（注意读出气势来）</a:t>
            </a:r>
            <a:br>
              <a:rPr kumimoji="0" lang="zh-CN" altLang="en-US" sz="30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kumimoji="0" lang="zh-CN" altLang="en-US" sz="30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9571" name="文本占位符 109570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530725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sym typeface="+mn-ea"/>
              </a:rPr>
              <a:t>思考</a:t>
            </a:r>
            <a:endParaRPr lang="zh-CN" altLang="en-US" sz="2800" b="1" dirty="0">
              <a:sym typeface="+mn-ea"/>
            </a:endParaRPr>
          </a:p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1、壶口瀑布和其他瀑布不同之处何在？</a:t>
            </a:r>
            <a:endParaRPr kumimoji="0" lang="zh-CN" altLang="en-US" sz="28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明确：“壶口瀑布不是从高处落下，让人们仰观垂空的水幕，而是由平地向更低的沟里跌去，人们只能俯视被急急吸去的水流。”</a:t>
            </a:r>
            <a:endParaRPr kumimoji="0" lang="zh-CN" altLang="en-US" sz="28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kumimoji="0" lang="zh-CN" altLang="en-US" sz="28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endParaRPr kumimoji="0" lang="zh-CN" altLang="en-US" sz="28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6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    </a:t>
            </a:r>
            <a:endParaRPr kumimoji="0" lang="en-US" altLang="zh-CN" sz="26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charRg st="22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9571">
                                            <p:txEl>
                                              <p:charRg st="22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95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1" name="文本占位符 109570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114290"/>
          </a:xfrm>
        </p:spPr>
        <p:txBody>
          <a:bodyPr/>
          <a:p>
            <a:pPr marL="342900" marR="0" indent="-342900" algn="l" defTabSz="914400" rtl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kumimoji="0" lang="en-US" altLang="zh-CN" sz="26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 </a:t>
            </a:r>
            <a:r>
              <a:rPr kumimoji="0" lang="zh-CN" altLang="en-US" sz="26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雨季时壶口瀑布有着怎样的特点？</a:t>
            </a:r>
            <a:endParaRPr kumimoji="0" lang="zh-CN" altLang="en-US" sz="26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kumimoji="0" lang="en-US" altLang="zh-CN" sz="2600" b="1" i="0" u="none" strike="noStrike" kern="1200" cap="none" spc="0" normalizeH="0" baseline="0" noProof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0" lang="zh-CN" altLang="en-US" sz="2600" b="1" i="0" u="none" strike="noStrike" kern="1200" cap="none" spc="0" normalizeH="0" baseline="0" noProof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那河就像一锅正沸着的水，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人们只能俯视被急急吸去的水流。”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marR="0" indent="-342900" algn="l" defTabSz="914400" rtl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那沟已经被灌得浪沫横溢，但是上面的水还是一股劲地冲进去，冲进去，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marR="0" indent="-342900" algn="l" defTabSz="914400" rtl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除了扑面而来的水汽，震耳欲聋的涛声上面也看不见，什么也听不见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kumimoji="0" lang="zh-CN" altLang="en-US" sz="2600" b="1" i="0" u="none" strike="noStrike" kern="1200" cap="none" spc="0" normalizeH="0" baseline="0" noProof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marR="0" indent="-342900" algn="l" defTabSz="914400" rtl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景物特点：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水势盛，水声大</a:t>
            </a:r>
            <a:endParaRPr kumimoji="0" lang="zh-CN" altLang="en-US" sz="3000" b="1" i="0" u="none" strike="noStrike" kern="1200" cap="none" spc="0" normalizeH="0" baseline="0" noProof="1" dirty="0">
              <a:solidFill>
                <a:srgbClr val="0070C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342900" marR="0" indent="-342900" algn="l" defTabSz="914400" rtl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cs"/>
              </a:rPr>
              <a:t>作者的主观感受：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可怕的，危险的</a:t>
            </a:r>
            <a:endParaRPr kumimoji="0" lang="zh-CN" altLang="en-US" sz="3000" b="1" i="0" u="none" strike="noStrike" kern="1200" cap="none" spc="0" normalizeH="0" baseline="0" noProof="1" dirty="0">
              <a:solidFill>
                <a:srgbClr val="0070C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6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    </a:t>
            </a:r>
            <a:endParaRPr kumimoji="0" lang="en-US" altLang="zh-CN" sz="26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9571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9571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9571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charRg st="100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9571">
                                            <p:txEl>
                                              <p:charRg st="100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请同学们在老师的带领下，朗读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3-4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段文字，在朗读中把握作者之情，品味语言之美。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（教师范读课文）</a:t>
            </a:r>
            <a:endParaRPr lang="zh-CN" altLang="en-US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（学生自读）</a:t>
            </a:r>
            <a:endParaRPr lang="zh-CN" altLang="en-US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7020" y="278130"/>
            <a:ext cx="8680450" cy="1376680"/>
          </a:xfrm>
        </p:spPr>
        <p:txBody>
          <a:bodyPr/>
          <a:p>
            <a:r>
              <a:rPr lang="zh-CN" altLang="en-US" sz="2800" b="1">
                <a:sym typeface="+mn-ea"/>
              </a:rPr>
              <a:t>3-5段，写作者在枯水季节，下到河心，以河心为立足点，定点换景。分析作者都写了哪些景，这些景有何特征。</a:t>
            </a:r>
            <a:br>
              <a:rPr lang="zh-CN" altLang="en-US" sz="2400" b="1"/>
            </a:b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060" y="1917065"/>
            <a:ext cx="8692515" cy="4530725"/>
          </a:xfrm>
        </p:spPr>
        <p:txBody>
          <a:bodyPr/>
          <a:p>
            <a:r>
              <a:rPr lang="zh-CN" altLang="en-US" sz="2800"/>
              <a:t>龙槽（河中有河，可谓“奇”)</a:t>
            </a:r>
            <a:endParaRPr lang="zh-CN" altLang="en-US" sz="2800"/>
          </a:p>
          <a:p>
            <a:r>
              <a:rPr lang="zh-CN" altLang="en-US" sz="2800"/>
              <a:t>河面（势如千军，挤撞推搡，可谓“雄”)</a:t>
            </a:r>
            <a:endParaRPr lang="zh-CN" altLang="en-US" sz="2800"/>
          </a:p>
          <a:p>
            <a:r>
              <a:rPr lang="zh-CN" altLang="en-US" sz="2800"/>
              <a:t>龙槽（突然跌落，漩涡飞转，可谓“险”)</a:t>
            </a:r>
            <a:endParaRPr lang="zh-CN" altLang="en-US" sz="2800"/>
          </a:p>
          <a:p>
            <a:r>
              <a:rPr lang="zh-CN" altLang="en-US" sz="2800"/>
              <a:t>水雾、彩虹（彩虹横跨，遁入远山，可谓“丽”)</a:t>
            </a:r>
            <a:endParaRPr lang="zh-CN" altLang="en-US" sz="2800"/>
          </a:p>
          <a:p>
            <a:r>
              <a:rPr lang="zh-CN" altLang="en-US" sz="2800"/>
              <a:t>龙槽两边的水（各自夺路，千姿百态，可谓“丰”)</a:t>
            </a:r>
            <a:endParaRPr lang="zh-CN" altLang="en-US" sz="2800"/>
          </a:p>
          <a:p>
            <a:r>
              <a:rPr lang="zh-CN" altLang="en-US" sz="2800"/>
              <a:t>脚下的石头（窟窟窍窍，蜂窝杂陈，可谓“异”)</a:t>
            </a:r>
            <a:endParaRPr lang="zh-CN" altLang="en-US" sz="2800"/>
          </a:p>
        </p:txBody>
      </p:sp>
    </p:spTree>
  </p:cSld>
  <p:clrMapOvr>
    <a:masterClrMapping/>
  </p:clrMapOvr>
  <p:transition spd="slow"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5" name="内容占位符 110594"/>
          <p:cNvSpPr>
            <a:spLocks noGrp="1"/>
          </p:cNvSpPr>
          <p:nvPr>
            <p:ph idx="1"/>
          </p:nvPr>
        </p:nvSpPr>
        <p:spPr>
          <a:xfrm>
            <a:off x="467360" y="404495"/>
            <a:ext cx="8379460" cy="5733415"/>
          </a:xfrm>
        </p:spPr>
        <p:txBody>
          <a:bodyPr anchor="t" anchorCtr="0"/>
          <a:p>
            <a:endParaRPr lang="en-US" altLang="zh-CN" b="1" dirty="0"/>
          </a:p>
          <a:p>
            <a:r>
              <a:rPr lang="zh-CN" altLang="en-US" b="1" dirty="0">
                <a:solidFill>
                  <a:schemeClr val="accent6"/>
                </a:solidFill>
              </a:rPr>
              <a:t>思考</a:t>
            </a:r>
            <a:r>
              <a:rPr lang="en-US" altLang="zh-CN" b="1" dirty="0">
                <a:solidFill>
                  <a:schemeClr val="accent6"/>
                </a:solidFill>
              </a:rPr>
              <a:t>1</a:t>
            </a:r>
            <a:r>
              <a:rPr lang="zh-CN" altLang="en-US" b="1" dirty="0">
                <a:solidFill>
                  <a:schemeClr val="accent6"/>
                </a:solidFill>
              </a:rPr>
              <a:t>、枯水季节壶口瀑布和雨季相比，景物特点有哪些异同。</a:t>
            </a:r>
            <a:endParaRPr lang="zh-CN" altLang="en-US" b="1" dirty="0"/>
          </a:p>
          <a:p>
            <a:r>
              <a:rPr lang="zh-CN" altLang="en-US" b="1" dirty="0">
                <a:solidFill>
                  <a:srgbClr val="0070C0"/>
                </a:solidFill>
              </a:rPr>
              <a:t>同：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水势都很大、很凶险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都有阳刚的、有力量的、崇高的美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b="1" dirty="0">
                <a:solidFill>
                  <a:srgbClr val="0070C0"/>
                </a:solidFill>
                <a:sym typeface="+mn-ea"/>
              </a:rPr>
              <a:t>异：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1．有了更 多样更丰富的美，比如柔美、静美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2．同样都险，但雨季的险让人怕，想逃走，枯水季节的险也让人害怕，但不是想逃走的害怕，更多的是一种慨叹。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charRg st="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0595">
                                            <p:txEl>
                                              <p:charRg st="1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charRg st="3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0595">
                                            <p:txEl>
                                              <p:charRg st="37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059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059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0595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1460" y="908685"/>
            <a:ext cx="894207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ts val="4800"/>
              </a:lnSpc>
            </a:pPr>
            <a:r>
              <a:rPr lang="zh-CN" altLang="en-US"/>
              <a:t>梁衡，当代著名散文家、学者，他创作了很多优秀的山水散文和人物散文。代表作有散文集《名山大川》和《人杰鬼雄》等。其中山水散文《壶口瀑布》、</a:t>
            </a:r>
            <a:r>
              <a:rPr lang="zh-CN" altLang="en-US">
                <a:sym typeface="+mn-ea"/>
              </a:rPr>
              <a:t>《</a:t>
            </a:r>
            <a:r>
              <a:rPr lang="zh-CN" altLang="en-US"/>
              <a:t>晋祠</a:t>
            </a:r>
            <a:r>
              <a:rPr lang="zh-CN" altLang="en-US">
                <a:sym typeface="+mn-ea"/>
              </a:rPr>
              <a:t>》、《</a:t>
            </a:r>
            <a:r>
              <a:rPr lang="zh-CN" altLang="en-US"/>
              <a:t>冬日香山</a:t>
            </a:r>
            <a:r>
              <a:rPr lang="zh-CN" altLang="en-US">
                <a:sym typeface="+mn-ea"/>
              </a:rPr>
              <a:t>》，</a:t>
            </a:r>
            <a:r>
              <a:rPr lang="zh-CN" altLang="en-US"/>
              <a:t>人物散文</a:t>
            </a:r>
            <a:r>
              <a:rPr lang="zh-CN" altLang="en-US">
                <a:sym typeface="+mn-ea"/>
              </a:rPr>
              <a:t>《</a:t>
            </a:r>
            <a:r>
              <a:rPr lang="zh-CN" altLang="en-US"/>
              <a:t>觅渡，觅渡，渡何处</a:t>
            </a:r>
            <a:r>
              <a:rPr lang="zh-CN" altLang="en-US">
                <a:sym typeface="+mn-ea"/>
              </a:rPr>
              <a:t>？》</a:t>
            </a:r>
            <a:r>
              <a:rPr lang="zh-CN" altLang="en-US">
                <a:sym typeface="+mn-ea"/>
              </a:rPr>
              <a:t>、《</a:t>
            </a:r>
            <a:r>
              <a:rPr lang="zh-CN" altLang="en-US"/>
              <a:t>红毛线、蓝毛线</a:t>
            </a:r>
            <a:r>
              <a:rPr lang="zh-CN" altLang="en-US">
                <a:sym typeface="+mn-ea"/>
              </a:rPr>
              <a:t>》</a:t>
            </a:r>
            <a:r>
              <a:rPr lang="zh-CN" altLang="en-US"/>
              <a:t>都在社会上引起较大的反响。此外，他的小说体科普读物</a:t>
            </a:r>
            <a:r>
              <a:rPr lang="zh-CN" altLang="en-US">
                <a:sym typeface="+mn-ea"/>
              </a:rPr>
              <a:t>《</a:t>
            </a:r>
            <a:r>
              <a:rPr lang="zh-CN" altLang="en-US"/>
              <a:t>数理化通俗演义</a:t>
            </a:r>
            <a:r>
              <a:rPr lang="zh-CN" altLang="en-US">
                <a:sym typeface="+mn-ea"/>
              </a:rPr>
              <a:t>》</a:t>
            </a:r>
            <a:r>
              <a:rPr lang="zh-CN" altLang="en-US"/>
              <a:t>和新闻三部曲</a:t>
            </a:r>
            <a:r>
              <a:rPr lang="zh-CN" altLang="en-US">
                <a:sym typeface="+mn-ea"/>
              </a:rPr>
              <a:t>《</a:t>
            </a:r>
            <a:r>
              <a:rPr lang="zh-CN" altLang="en-US"/>
              <a:t>没有新闻的角落</a:t>
            </a:r>
            <a:r>
              <a:rPr lang="zh-CN" altLang="en-US">
                <a:sym typeface="+mn-ea"/>
              </a:rPr>
              <a:t>》</a:t>
            </a:r>
            <a:r>
              <a:rPr lang="zh-CN" altLang="en-US"/>
              <a:t>、</a:t>
            </a:r>
            <a:r>
              <a:rPr lang="zh-CN" altLang="en-US">
                <a:sym typeface="+mn-ea"/>
              </a:rPr>
              <a:t>《</a:t>
            </a:r>
            <a:r>
              <a:rPr lang="zh-CN" altLang="en-US"/>
              <a:t>新闻绿叶的脉络</a:t>
            </a:r>
            <a:r>
              <a:rPr lang="zh-CN" altLang="en-US">
                <a:sym typeface="+mn-ea"/>
              </a:rPr>
              <a:t>》</a:t>
            </a:r>
            <a:r>
              <a:rPr lang="zh-CN" altLang="en-US"/>
              <a:t>、</a:t>
            </a:r>
            <a:r>
              <a:rPr lang="zh-CN" altLang="en-US">
                <a:sym typeface="+mn-ea"/>
              </a:rPr>
              <a:t>《</a:t>
            </a:r>
            <a:r>
              <a:rPr lang="zh-CN" altLang="en-US"/>
              <a:t>新闻原理的思考</a:t>
            </a:r>
            <a:r>
              <a:rPr lang="zh-CN" altLang="en-US">
                <a:sym typeface="+mn-ea"/>
              </a:rPr>
              <a:t>》</a:t>
            </a:r>
            <a:r>
              <a:rPr lang="zh-CN" altLang="en-US"/>
              <a:t>也颇受关注。</a:t>
            </a:r>
            <a:endParaRPr lang="zh-CN" altLang="en-US"/>
          </a:p>
        </p:txBody>
      </p:sp>
      <p:sp>
        <p:nvSpPr>
          <p:cNvPr id="3" name="文本框 2" descr="7b0a20202020227461726765744d6f64756c65223a202270726f636573734f6e6c696e65466f6e7473220a7d0a"/>
          <p:cNvSpPr txBox="1"/>
          <p:nvPr/>
        </p:nvSpPr>
        <p:spPr>
          <a:xfrm>
            <a:off x="467360" y="260350"/>
            <a:ext cx="22504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70C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了解作者</a:t>
            </a:r>
            <a:endParaRPr lang="zh-CN" altLang="en-US" sz="3200" b="1">
              <a:solidFill>
                <a:srgbClr val="0070C0"/>
              </a:solidFill>
              <a:latin typeface="华文琥珀" panose="02010800040101010101" charset="-122"/>
              <a:ea typeface="华文琥珀" panose="02010800040101010101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233475" descr="D:/九年级上教案/http:/www.kepu.gov.cn/zlg/pubu/images/hk1_2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1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23450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95262"/>
            <a:ext cx="9144000" cy="724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标题 234497"/>
          <p:cNvSpPr>
            <a:spLocks noGrp="1"/>
          </p:cNvSpPr>
          <p:nvPr>
            <p:ph type="title"/>
          </p:nvPr>
        </p:nvSpPr>
        <p:spPr/>
        <p:txBody>
          <a:bodyPr anchor="t" anchorCtr="0"/>
          <a:p>
            <a:endParaRPr lang="zh-CN" dirty="0"/>
          </a:p>
        </p:txBody>
      </p:sp>
      <p:sp>
        <p:nvSpPr>
          <p:cNvPr id="23556" name="文本占位符 234501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dirty="0"/>
          </a:p>
        </p:txBody>
      </p:sp>
    </p:spTree>
  </p:cSld>
  <p:clrMapOvr>
    <a:masterClrMapping/>
  </p:clrMapOvr>
  <p:transition spd="slow">
    <p:randomBar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>
                <a:sym typeface="+mn-ea"/>
              </a:rPr>
              <a:t>第三课时学习重点</a:t>
            </a:r>
            <a:endParaRPr lang="zh-CN" altLang="en-US" sz="32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品味语言，把握景物特征。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借助作者所见、所感，理解作者笔下黄河的象征意义。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265" y="211455"/>
            <a:ext cx="8816340" cy="1206500"/>
          </a:xfrm>
        </p:spPr>
        <p:txBody>
          <a:bodyPr/>
          <a:p>
            <a:r>
              <a:rPr lang="zh-CN" altLang="en-US" sz="2800">
                <a:sym typeface="+mn-ea"/>
              </a:rPr>
              <a:t>一、结合35段的具体语句，细加品味，说说作者是怎样表现所见之景的特征的？</a:t>
            </a:r>
            <a:br>
              <a:rPr lang="zh-CN" altLang="en-US" sz="3200"/>
            </a:b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315" y="1196975"/>
            <a:ext cx="8992235" cy="5177155"/>
          </a:xfrm>
        </p:spPr>
        <p:txBody>
          <a:bodyPr/>
          <a:p>
            <a:r>
              <a:rPr lang="zh-CN" altLang="en-US" sz="2400" b="1">
                <a:solidFill>
                  <a:srgbClr val="FF0000"/>
                </a:solidFill>
              </a:rPr>
              <a:t>例句1</a:t>
            </a:r>
            <a:r>
              <a:rPr lang="zh-CN" altLang="en-US" sz="2700" b="1"/>
              <a:t>：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河水从五百米宽的河道上排排涌来，其势如千军万马，互相挤着、撞着，推推搡搡，前呼后拥，撞向石壁，排排黄浪霎时碎成堆堆白雪。山是青冷的灰，天是寂寂的蓝，宇宙间仿佛只有这水的存在。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</a:rPr>
              <a:t>赏析：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拟人的运用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动词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“挤”“撞”“推推搡搡”“前呼后拥”“撞”“碎”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使用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以动衬静、色彩的对比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短句的使用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展现了河水奔腾激越、浩浩荡荡、白浪滔天、势如破竹的雄壮气势。语言长短错落，短句渲染急促之势，饱含惊叹之情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970" y="332740"/>
            <a:ext cx="8665845" cy="5540375"/>
          </a:xfrm>
        </p:spPr>
        <p:txBody>
          <a:bodyPr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例句2：当河水正这般畅畅快快地驰骋着时，突然脚下出现一条四十多米宽的深沟，它们还来不及想一下，便一齐跌了进去，更闹，更挤，更急。</a:t>
            </a:r>
            <a:endParaRPr lang="zh-CN" altLang="en-US" sz="2800" b="1"/>
          </a:p>
          <a:p>
            <a:r>
              <a:rPr lang="zh-CN" altLang="en-US" sz="2800">
                <a:solidFill>
                  <a:srgbClr val="FF0000"/>
                </a:solidFill>
              </a:rPr>
              <a:t>赏析：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/>
              <a:t>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拟人、对比、排比的使用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词语“一齐”“跌”“闹”“挤”“急”的准确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使用。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短句的使用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表现了黄河水流速极快、飞流直下、一泻千里的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浩荡之势，语言急促有力。</a:t>
            </a:r>
            <a:endParaRPr lang="zh-CN" altLang="en-US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" y="116840"/>
            <a:ext cx="8862060" cy="6513195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例句3：当然这么窄的壶ロ一时容不下这么多的水，于是洪流便向两边涌去，沿着龙槽的边沿轰然而下，平平的，大大的，浑厚庄重如一卷飞毯从空抖落。不，简直如一卷钢板出轧，的确有那种凝重，那种猛烈。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赏析：</a:t>
            </a:r>
            <a:endParaRPr lang="zh-CN" altLang="en-US" sz="28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连用两个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比喻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，并且用后一个比喻否定前一个比喻，表现作者力求用最准确的语言去呈现瀑布的特点。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两个比喻各有侧重，前一个比喻突出河水在溢出龙槽时候平、大和浑厚庄重的特点，显出柔和之气。后一个比喻则突出河水凝重、猛烈的特点，有阳刚力量之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美。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两个比喻既形象生动地写出了黄河水的浩大厚重，也凸显了河水给人的刚柔相济之感。</a:t>
            </a:r>
            <a:endParaRPr lang="zh-CN" altLang="en-US" sz="24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710" y="260350"/>
            <a:ext cx="9054465" cy="6018530"/>
          </a:xfrm>
        </p:spPr>
        <p:txBody>
          <a:bodyPr/>
          <a:p>
            <a:pPr marL="0" indent="0"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句4：尽管这样，壶口还是不能尽收这一川黄浪，于是又有一些各自夺路而走的，乘隙而进的，折返迂回的，它们在龙槽两边的滩壁上散开来，或钻石觅缝，汩汩如泉；或淌过石板，潺潺成溪；或被夹在石间，哀哀打旋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赏析：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algn="l">
              <a:buNone/>
            </a:pPr>
            <a:r>
              <a:rPr lang="en-US" altLang="zh-CN" sz="2400"/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排比、拟人的运用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工整的句子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400"/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“夺路而走”写水的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快涌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；“乘隙而进”写水流的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细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；“折返迂回”写水的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回淌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；“汩汩如泉”写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乐音般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的美感；“潺潺成溪”，写水的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柔美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；“夹在石间”，写出了水的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凝滞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；“哀哀打旋”又写出了水声的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低沉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。作者从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形态和声音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写出了黄河水给人的多样的美感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“而这一切都隐在湿漉漉的水雾中，罩在七色彩虹中，像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一曲交响乐，一幅写意画。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460" y="332740"/>
            <a:ext cx="8801100" cy="4530725"/>
          </a:xfrm>
        </p:spPr>
        <p:txBody>
          <a:bodyPr/>
          <a:p>
            <a:pPr>
              <a:lnSpc>
                <a:spcPts val="3780"/>
              </a:lnSpc>
              <a:spcBef>
                <a:spcPts val="0"/>
              </a:spcBef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</a:t>
            </a:r>
            <a:r>
              <a:rPr lang="zh-CN" altLang="en-US" sz="240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深入探究：面对这些“所见”，作者有了怎样的“所感”?</a:t>
            </a:r>
            <a:endParaRPr lang="zh-CN" altLang="en-US" sz="2400">
              <a:solidFill>
                <a:schemeClr val="accent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780"/>
              </a:lnSpc>
              <a:spcBef>
                <a:spcPts val="0"/>
              </a:spcBef>
            </a:pP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所感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：“我突然陷入沉思，眼前这个小小的壶口，怎么一下子集纳了海、河、瀑、泉、雾所有水的形态，兼容了喜、怒、哀、怨、愁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人的各种感情。造物者难道是要在这壶口中浓缩一个世界吗？”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780"/>
              </a:lnSpc>
              <a:spcBef>
                <a:spcPts val="0"/>
              </a:spcBef>
            </a:pPr>
            <a:r>
              <a:rPr lang="zh-CN" altLang="en-US" sz="240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思考：从“海、河、瀑、泉、雾”各种水的形态，到人的“喜、怒、哀、怨、愁”各种感情，是否自然贴切？说说你的理由。</a:t>
            </a:r>
            <a:endParaRPr lang="zh-CN" altLang="en-US" sz="2400"/>
          </a:p>
          <a:p>
            <a:pPr>
              <a:lnSpc>
                <a:spcPts val="3780"/>
              </a:lnSpc>
              <a:spcBef>
                <a:spcPts val="0"/>
              </a:spcBef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海河瀑是雄壮之景，如同人的激越外显之情，如喜、如怒、如怨，而泉和雾有静、柔、细腻的特点，如同人相对内收的哀伤和愁绪。这一句写出了作者对景物的独特感受。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ts val="3780"/>
              </a:lnSpc>
              <a:spcBef>
                <a:spcPts val="0"/>
              </a:spcBef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见与感的结合应该是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自然的、合乎逻辑的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，而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不是牵强、生拉硬拽的。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332740"/>
            <a:ext cx="8691880" cy="5991860"/>
          </a:xfrm>
        </p:spPr>
        <p:txBody>
          <a:bodyPr/>
          <a:p>
            <a:r>
              <a:rPr lang="zh-CN" altLang="en-US" sz="2400">
                <a:solidFill>
                  <a:schemeClr val="accent6"/>
                </a:solidFill>
              </a:rPr>
              <a:t>三、请同学们朗读第5、6段，看看作者从石头想到了什么？</a:t>
            </a:r>
            <a:endParaRPr lang="zh-CN" altLang="en-US" sz="2400">
              <a:solidFill>
                <a:schemeClr val="accent6"/>
              </a:solidFill>
            </a:endParaRPr>
          </a:p>
          <a:p>
            <a:pPr marL="0" indent="0">
              <a:buNone/>
            </a:pPr>
            <a:r>
              <a:rPr lang="en-US" altLang="zh-CN" sz="2400">
                <a:solidFill>
                  <a:schemeClr val="accent6"/>
                </a:solidFill>
              </a:rPr>
              <a:t>  </a:t>
            </a:r>
            <a:r>
              <a:rPr lang="zh-CN" altLang="en-US" sz="2400">
                <a:solidFill>
                  <a:schemeClr val="accent6"/>
                </a:solidFill>
              </a:rPr>
              <a:t>为什么会有这样的联想？</a:t>
            </a:r>
            <a:endParaRPr lang="zh-CN" altLang="en-US" sz="2400"/>
          </a:p>
          <a:p>
            <a:pPr marL="0" indent="0">
              <a:lnSpc>
                <a:spcPts val="3780"/>
              </a:lnSpc>
              <a:spcBef>
                <a:spcPts val="0"/>
              </a:spcBef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石头：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被水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凿得窟窟窍窍，如蜂窝杂陈，甚至被旋出大坑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ts val="3780"/>
              </a:lnSpc>
              <a:spcBef>
                <a:spcPts val="0"/>
              </a:spcBef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水的特点：水被压迫就会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不可遏，忍耐后会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以力相较，奋力抗争。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ts val="3780"/>
              </a:lnSpc>
              <a:spcBef>
                <a:spcPts val="0"/>
              </a:spcBef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这种抗争表现在水会去“凿”“旋”“切”“剁”，让石头成孔、成眼，甚至让它成为深沟（“被水齐齐地切下去，切出一道深沟”)，还可以改变它的位置（“当年的壶口位置还在这下游一千五百米处”)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ts val="3780"/>
              </a:lnSpc>
              <a:spcBef>
                <a:spcPts val="0"/>
              </a:spcBef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黄河的品格：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“博大宽厚，柔中有刚；抉而不服，压而不弯；不平则呼，遇强则抗，死地必生，勇往直前。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ts val="3780"/>
              </a:lnSpc>
              <a:spcBef>
                <a:spcPts val="0"/>
              </a:spcBef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人的个性：“经历磨难便有了自己的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个性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民族的品性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228353"/>
          <p:cNvSpPr>
            <a:spLocks noGrp="1"/>
          </p:cNvSpPr>
          <p:nvPr>
            <p:ph type="title"/>
          </p:nvPr>
        </p:nvSpPr>
        <p:spPr/>
        <p:txBody>
          <a:bodyPr anchor="t" anchorCtr="0"/>
          <a:p>
            <a:endParaRPr lang="zh-CN" dirty="0"/>
          </a:p>
        </p:txBody>
      </p:sp>
      <p:sp>
        <p:nvSpPr>
          <p:cNvPr id="30722" name="文本占位符 228354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 b="1" dirty="0"/>
              <a:t>这一次，壶口瀑布给你留下怎样的印象？</a:t>
            </a:r>
            <a:r>
              <a:rPr lang="zh-CN" altLang="en-US" sz="2600" dirty="0"/>
              <a:t> </a:t>
            </a:r>
            <a:endParaRPr lang="zh-CN" altLang="en-US" b="1" dirty="0"/>
          </a:p>
          <a:p>
            <a:r>
              <a:rPr lang="zh-CN" altLang="en-US" b="1" dirty="0"/>
              <a:t>黄河在这里仅仅展现它的阳刚之美吗？</a:t>
            </a:r>
            <a:r>
              <a:rPr lang="zh-CN" altLang="en-US" sz="2600" dirty="0"/>
              <a:t> </a:t>
            </a:r>
            <a:endParaRPr lang="zh-CN" altLang="en-US" sz="2600" dirty="0"/>
          </a:p>
          <a:p>
            <a:r>
              <a:rPr lang="zh-CN" altLang="en-US" b="1" dirty="0"/>
              <a:t>为什么作者将水的各种形态与人的各种感情联系起来？</a:t>
            </a:r>
            <a:endParaRPr lang="zh-CN" altLang="en-US" b="1" dirty="0"/>
          </a:p>
        </p:txBody>
      </p:sp>
    </p:spTree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23905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7" name="椭圆 123906"/>
          <p:cNvSpPr/>
          <p:nvPr/>
        </p:nvSpPr>
        <p:spPr>
          <a:xfrm>
            <a:off x="4284663" y="3500438"/>
            <a:ext cx="304800" cy="3048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911" name="圆角矩形标注 123910"/>
          <p:cNvSpPr/>
          <p:nvPr/>
        </p:nvSpPr>
        <p:spPr>
          <a:xfrm>
            <a:off x="0" y="5157788"/>
            <a:ext cx="2843213" cy="1368425"/>
          </a:xfrm>
          <a:prstGeom prst="wedgeRoundRectCallout">
            <a:avLst>
              <a:gd name="adj1" fmla="val 99750"/>
              <a:gd name="adj2" fmla="val -15359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44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</a:t>
            </a:r>
            <a:endParaRPr lang="zh-CN" altLang="en-US" sz="44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44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壶口瀑布</a:t>
            </a:r>
            <a:endParaRPr lang="zh-CN" altLang="en-US" sz="44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912" name="矩形 123911"/>
          <p:cNvSpPr/>
          <p:nvPr/>
        </p:nvSpPr>
        <p:spPr>
          <a:xfrm>
            <a:off x="4211638" y="3429000"/>
            <a:ext cx="86995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en-US" sz="1800" b="1" dirty="0">
                <a:solidFill>
                  <a:schemeClr val="hlink"/>
                </a:solidFill>
                <a:latin typeface="Arial" panose="020B0604020202020204" pitchFamily="34" charset="0"/>
                <a:ea typeface="PMingLiU" pitchFamily="18" charset="-120"/>
              </a:rPr>
              <a:t>宜川县</a:t>
            </a:r>
            <a:endParaRPr lang="en-US" altLang="zh-CN" sz="1800" b="1" dirty="0">
              <a:solidFill>
                <a:schemeClr val="hlink"/>
              </a:solidFill>
              <a:latin typeface="Arial" panose="020B0604020202020204" pitchFamily="34" charset="0"/>
              <a:ea typeface="PMingLiU" pitchFamily="18" charset="-120"/>
            </a:endParaRPr>
          </a:p>
        </p:txBody>
      </p:sp>
      <p:sp>
        <p:nvSpPr>
          <p:cNvPr id="13317" name="矩形 123915"/>
          <p:cNvSpPr/>
          <p:nvPr/>
        </p:nvSpPr>
        <p:spPr>
          <a:xfrm>
            <a:off x="4316413" y="6021388"/>
            <a:ext cx="4827587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黄河是我们中华民族的母亲河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 descr="7b0a20202020227461726765744d6f64756c65223a202270726f636573734f6e6c696e65466f6e7473220a7d0a"/>
          <p:cNvSpPr txBox="1"/>
          <p:nvPr/>
        </p:nvSpPr>
        <p:spPr>
          <a:xfrm>
            <a:off x="198755" y="56515"/>
            <a:ext cx="30988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70C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了解壶口瀑布</a:t>
            </a:r>
            <a:endParaRPr lang="zh-CN" altLang="en-US" sz="3200" b="1">
              <a:solidFill>
                <a:srgbClr val="0070C0"/>
              </a:solidFill>
              <a:latin typeface="华文琥珀" panose="02010800040101010101" charset="-122"/>
              <a:ea typeface="华文琥珀" panose="02010800040101010101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1" grpId="1" bldLvl="0" animBg="1"/>
      <p:bldP spid="123912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7" name="内容占位符 108546"/>
          <p:cNvSpPr>
            <a:spLocks noGrp="1"/>
          </p:cNvSpPr>
          <p:nvPr>
            <p:ph idx="1"/>
          </p:nvPr>
        </p:nvSpPr>
        <p:spPr>
          <a:xfrm>
            <a:off x="539115" y="332740"/>
            <a:ext cx="8229600" cy="5697855"/>
          </a:xfrm>
        </p:spPr>
        <p:txBody>
          <a:bodyPr anchor="t" anchorCtr="0"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 dirty="0">
                <a:solidFill>
                  <a:schemeClr val="accent6"/>
                </a:solidFill>
              </a:rPr>
              <a:t>游记一般应该具备三个内容：</a:t>
            </a:r>
            <a:endParaRPr lang="zh-CN" altLang="en-US" sz="3200" b="1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b="1" dirty="0"/>
              <a:t>    </a:t>
            </a:r>
            <a:r>
              <a:rPr lang="zh-CN" altLang="en-US" b="1" dirty="0"/>
              <a:t>A所至（到了哪里？</a:t>
            </a:r>
            <a:r>
              <a:rPr lang="zh-CN" altLang="en-US" b="1" dirty="0">
                <a:sym typeface="+mn-ea"/>
              </a:rPr>
              <a:t>）</a:t>
            </a:r>
            <a:endParaRPr lang="zh-CN" altLang="en-US" b="1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b="1" dirty="0"/>
              <a:t>    B</a:t>
            </a:r>
            <a:r>
              <a:rPr lang="zh-CN" altLang="en-US" b="1" dirty="0"/>
              <a:t>所见（见</a:t>
            </a:r>
            <a:r>
              <a:rPr lang="zh-CN" altLang="en-US" b="1" dirty="0">
                <a:sym typeface="+mn-ea"/>
              </a:rPr>
              <a:t>到了什么？</a:t>
            </a:r>
            <a:r>
              <a:rPr lang="zh-CN" altLang="en-US" b="1" dirty="0"/>
              <a:t>）</a:t>
            </a:r>
            <a:endParaRPr lang="zh-CN" altLang="en-US" b="1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b="1" dirty="0"/>
              <a:t>    </a:t>
            </a:r>
            <a:r>
              <a:rPr lang="zh-CN" altLang="en-US" b="1" dirty="0"/>
              <a:t>C所感（有什么感受？</a:t>
            </a:r>
            <a:r>
              <a:rPr lang="zh-CN" altLang="en-US" b="1" dirty="0">
                <a:sym typeface="+mn-ea"/>
              </a:rPr>
              <a:t>）</a:t>
            </a:r>
            <a:endParaRPr lang="zh-CN" altLang="en-US" b="1" dirty="0"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至此，作者借助写壶口瀑布，完成了对中华民族经历磨难但坚强不屈、勇往直前的抗争精神的赞颂。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115" y="44450"/>
            <a:ext cx="7944485" cy="6665595"/>
          </a:xfrm>
        </p:spPr>
        <p:txBody>
          <a:bodyPr/>
          <a:p>
            <a:pPr marL="0" indent="0">
              <a:buNone/>
            </a:pPr>
            <a:r>
              <a:rPr lang="en-US" altLang="zh-CN" b="1"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黄河颂（节选）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       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光未然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  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啊，朋友！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黄河以它英雄的气魄，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出现在亚洲的原野；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它表现出我们民族的精神：伟大而又坚强！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啊！黄河！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你一泻万丈，浩浩荡荡，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向南北两岸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伸出千万条铁的臂膀。我们民族的伟大精神，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  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将要在你的哺育下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发扬滋长！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115" y="548640"/>
            <a:ext cx="8229600" cy="4530725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b="1"/>
              <a:t>            </a:t>
            </a:r>
            <a:r>
              <a:rPr lang="zh-CN" altLang="en-US" b="1"/>
              <a:t>梁衡：游记散文应有四美：</a:t>
            </a:r>
            <a:endParaRPr lang="zh-CN" altLang="en-US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/>
              <a:t>              </a:t>
            </a:r>
            <a:r>
              <a:rPr lang="zh-CN" altLang="en-US"/>
              <a:t>描写美、境界美</a:t>
            </a:r>
            <a:endParaRPr lang="zh-CN" altLang="en-US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/>
              <a:t>              </a:t>
            </a:r>
            <a:r>
              <a:rPr lang="zh-CN" altLang="en-US"/>
              <a:t>哲理美、语言美</a:t>
            </a:r>
            <a:endParaRPr lang="zh-CN" altLang="en-US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zh-CN" altLang="en-US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750" y="548640"/>
            <a:ext cx="8438515" cy="4716780"/>
          </a:xfrm>
        </p:spPr>
        <p:txBody>
          <a:bodyPr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课后作业：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阅读梁衡的其他写景散文，如《冬日香山》《晋祠》等，从游记散文所至、所见 所感的角度去把握文章，体会内容之间紧密结合的关系。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5605" y="1120775"/>
            <a:ext cx="813054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壶口瀑布位于黄河中游的秦晋大峡谷，西邻陕西宜川县壶口乡，东临山西省吉县壶口镇。壶口瀑布是中国第二大瀑布，也是世界上最大的黄色瀑布。黄河奔流至此，水面从300米宽被压缩至20</a:t>
            </a:r>
            <a:r>
              <a:rPr lang="en-US" altLang="zh-CN"/>
              <a:t>—</a:t>
            </a:r>
            <a:r>
              <a:rPr lang="zh-CN" altLang="en-US"/>
              <a:t>30米宽。收束的河口犹如</a:t>
            </a:r>
            <a:r>
              <a:rPr lang="zh-CN" altLang="en-US">
                <a:sym typeface="+mn-ea"/>
              </a:rPr>
              <a:t>壶</a:t>
            </a:r>
            <a:r>
              <a:rPr lang="zh-CN" altLang="en-US"/>
              <a:t>口，故名壶口瀑布。在这里，黄河水从20米高的悬崖上倾泻而下，形成</a:t>
            </a:r>
            <a:r>
              <a:rPr lang="en-US" altLang="zh-CN"/>
              <a:t>“</a:t>
            </a:r>
            <a:r>
              <a:rPr lang="zh-CN" altLang="en-US"/>
              <a:t>千里黄河一壶收</a:t>
            </a:r>
            <a:r>
              <a:rPr lang="en-US" altLang="zh-CN">
                <a:sym typeface="+mn-ea"/>
              </a:rPr>
              <a:t>”</a:t>
            </a:r>
            <a:r>
              <a:rPr lang="zh-CN" altLang="en-US"/>
              <a:t>的壮观景象。</a:t>
            </a:r>
            <a:endParaRPr lang="zh-CN" altLang="en-US"/>
          </a:p>
        </p:txBody>
      </p:sp>
      <p:sp>
        <p:nvSpPr>
          <p:cNvPr id="3" name="文本框 2" descr="7b0a20202020227461726765744d6f64756c65223a202270726f636573734f6e6c696e65466f6e7473220a7d0a"/>
          <p:cNvSpPr txBox="1"/>
          <p:nvPr/>
        </p:nvSpPr>
        <p:spPr>
          <a:xfrm>
            <a:off x="395605" y="404495"/>
            <a:ext cx="30988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70C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了解壶口瀑布</a:t>
            </a:r>
            <a:endParaRPr lang="zh-CN" altLang="en-US" sz="3200" b="1">
              <a:solidFill>
                <a:srgbClr val="0070C0"/>
              </a:solidFill>
              <a:latin typeface="华文琥珀" panose="02010800040101010101" charset="-122"/>
              <a:ea typeface="华文琥珀" panose="02010800040101010101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2270" y="1124585"/>
            <a:ext cx="8462010" cy="4108450"/>
          </a:xfrm>
          <a:prstGeom prst="rect">
            <a:avLst/>
          </a:prstGeom>
        </p:spPr>
      </p:pic>
      <p:sp>
        <p:nvSpPr>
          <p:cNvPr id="3" name="文本框 2" descr="7b0a20202020227461726765744d6f64756c65223a202270726f636573734f6e6c696e65466f6e7473220a7d0a"/>
          <p:cNvSpPr txBox="1"/>
          <p:nvPr/>
        </p:nvSpPr>
        <p:spPr>
          <a:xfrm>
            <a:off x="394970" y="404495"/>
            <a:ext cx="30988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70C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了解壶口瀑布</a:t>
            </a:r>
            <a:endParaRPr lang="zh-CN" altLang="en-US" sz="3200" b="1">
              <a:solidFill>
                <a:srgbClr val="0070C0"/>
              </a:solidFill>
              <a:latin typeface="华文琥珀" panose="02010800040101010101" charset="-122"/>
              <a:ea typeface="华文琥珀" panose="02010800040101010101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00353"/>
          <p:cNvSpPr>
            <a:spLocks noGrp="1"/>
          </p:cNvSpPr>
          <p:nvPr>
            <p:ph type="title"/>
          </p:nvPr>
        </p:nvSpPr>
        <p:spPr/>
        <p:txBody>
          <a:bodyPr anchor="t" anchorCtr="0"/>
          <a:p>
            <a:r>
              <a:rPr lang="zh-CN" altLang="en-US" sz="3000" b="1" dirty="0"/>
              <a:t>明确学习目标：</a:t>
            </a:r>
            <a:endParaRPr lang="zh-CN" altLang="en-US" sz="3000" b="1" dirty="0"/>
          </a:p>
        </p:txBody>
      </p:sp>
      <p:sp>
        <p:nvSpPr>
          <p:cNvPr id="15362" name="文本占位符 100354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5387"/>
          </a:xfrm>
        </p:spPr>
        <p:txBody>
          <a:bodyPr anchor="t" anchorCtr="0"/>
          <a:p>
            <a:r>
              <a:rPr lang="en-US" altLang="zh-CN" b="1"/>
              <a:t>1</a:t>
            </a:r>
            <a:r>
              <a:rPr lang="zh-CN" altLang="en-US" b="1" dirty="0"/>
              <a:t>、积累并运用词语。</a:t>
            </a:r>
            <a:endParaRPr lang="zh-CN" altLang="en-US" b="1" dirty="0"/>
          </a:p>
          <a:p>
            <a:r>
              <a:rPr lang="en-US" altLang="zh-CN" b="1"/>
              <a:t>2</a:t>
            </a:r>
            <a:r>
              <a:rPr lang="zh-CN" altLang="en-US" b="1" dirty="0"/>
              <a:t>、了解游记的要素，理清作者的游踪。</a:t>
            </a:r>
            <a:endParaRPr lang="zh-CN" altLang="en-US" b="1" dirty="0"/>
          </a:p>
          <a:p>
            <a:r>
              <a:rPr lang="en-US" altLang="zh-CN" b="1"/>
              <a:t>3</a:t>
            </a:r>
            <a:r>
              <a:rPr lang="zh-CN" altLang="en-US" b="1" dirty="0"/>
              <a:t>、品位文章独具特色的语言。体会文章的风格特点。</a:t>
            </a:r>
            <a:endParaRPr lang="zh-CN" altLang="en-US" b="1" dirty="0"/>
          </a:p>
          <a:p>
            <a:r>
              <a:rPr lang="en-US" altLang="zh-CN" b="1" dirty="0"/>
              <a:t>4</a:t>
            </a:r>
            <a:r>
              <a:rPr lang="zh-CN" altLang="en-US" b="1" dirty="0"/>
              <a:t>、体会文章蕴含的深刻哲理：无坚不摧、无往不胜、坚韧刚强、百折不回的民族精神。</a:t>
            </a:r>
            <a:endParaRPr lang="zh-CN" altLang="en-US" b="1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占位符 10137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 algn="ctr"/>
            <a:endParaRPr lang="en-US" altLang="zh-CN" sz="4700" dirty="0"/>
          </a:p>
          <a:p>
            <a:pPr algn="ctr"/>
            <a:endParaRPr lang="en-US" altLang="zh-CN" sz="4700" dirty="0"/>
          </a:p>
        </p:txBody>
      </p:sp>
      <p:pic>
        <p:nvPicPr>
          <p:cNvPr id="16386" name="图片 101379" descr="奔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4868863"/>
            <a:ext cx="1455738" cy="136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标题 101382"/>
          <p:cNvSpPr>
            <a:spLocks noGrp="1"/>
          </p:cNvSpPr>
          <p:nvPr>
            <p:ph type="title"/>
          </p:nvPr>
        </p:nvSpPr>
        <p:spPr>
          <a:xfrm>
            <a:off x="250825" y="2420938"/>
            <a:ext cx="8540750" cy="1143000"/>
          </a:xfrm>
        </p:spPr>
        <p:txBody>
          <a:bodyPr anchor="t" anchorCtr="0"/>
          <a:p>
            <a:r>
              <a:rPr lang="zh-CN" altLang="en-US" sz="6300" dirty="0"/>
              <a:t>观赏图片，初步感受。</a:t>
            </a:r>
            <a:endParaRPr lang="zh-CN" altLang="en-US" sz="6300" dirty="0"/>
          </a:p>
        </p:txBody>
      </p:sp>
      <p:sp>
        <p:nvSpPr>
          <p:cNvPr id="101385" name="云形标注 101384"/>
          <p:cNvSpPr/>
          <p:nvPr/>
        </p:nvSpPr>
        <p:spPr>
          <a:xfrm rot="10800000">
            <a:off x="395288" y="260350"/>
            <a:ext cx="4248150" cy="1584325"/>
          </a:xfrm>
          <a:prstGeom prst="cloudCallout">
            <a:avLst>
              <a:gd name="adj1" fmla="val -105569"/>
              <a:gd name="adj2" fmla="val -224551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10800000" anchor="ctr" anchorCtr="0"/>
          <a:p>
            <a:pPr algn="ctr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为什么取名“壶口”呢？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1386" name="图片 101385" descr="Q_0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50" y="4076700"/>
            <a:ext cx="857250" cy="857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229377"/>
          <p:cNvSpPr>
            <a:spLocks noGrp="1"/>
          </p:cNvSpPr>
          <p:nvPr>
            <p:ph type="title"/>
          </p:nvPr>
        </p:nvSpPr>
        <p:spPr/>
        <p:txBody>
          <a:bodyPr anchor="t" anchorCtr="0"/>
          <a:p>
            <a:endParaRPr lang="zh-CN" dirty="0"/>
          </a:p>
        </p:txBody>
      </p:sp>
      <p:sp>
        <p:nvSpPr>
          <p:cNvPr id="17410" name="文本占位符 22937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dirty="0"/>
          </a:p>
        </p:txBody>
      </p:sp>
      <p:pic>
        <p:nvPicPr>
          <p:cNvPr id="17411" name="图片 229379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tags/tag1.xml><?xml version="1.0" encoding="utf-8"?>
<p:tagLst xmlns:p="http://schemas.openxmlformats.org/presentationml/2006/main">
  <p:tag name="KSO_WM_UNIT_PLACING_PICTURE_USER_VIEWPORT" val="{&quot;height&quot;:4270,&quot;width&quot;:10820}"/>
</p:tagLst>
</file>

<file path=ppt/tags/tag2.xml><?xml version="1.0" encoding="utf-8"?>
<p:tagLst xmlns:p="http://schemas.openxmlformats.org/presentationml/2006/main">
  <p:tag name="COMMONDATA" val="eyJoZGlkIjoiYzZjNTlkODY5YTM4NGZiYWJmY2E2NzU0MWUzMDVkMTQifQ=="/>
</p:tagLst>
</file>

<file path=ppt/theme/theme1.xml><?xml version="1.0" encoding="utf-8"?>
<a:theme xmlns:a="http://schemas.openxmlformats.org/drawingml/2006/main" name="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33"/>
    </a:dk2>
    <a:lt2>
      <a:srgbClr val="5F5F5F"/>
    </a:lt2>
    <a:accent1>
      <a:srgbClr val="CC9900"/>
    </a:accent1>
    <a:accent2>
      <a:srgbClr val="3B812F"/>
    </a:accent2>
    <a:accent3>
      <a:srgbClr val="FFFFFF"/>
    </a:accent3>
    <a:accent4>
      <a:srgbClr val="000000"/>
    </a:accent4>
    <a:accent5>
      <a:srgbClr val="E2CAAA"/>
    </a:accent5>
    <a:accent6>
      <a:srgbClr val="347329"/>
    </a:accent6>
    <a:hlink>
      <a:srgbClr val="996600"/>
    </a:hlink>
    <a:folHlink>
      <a:srgbClr val="AFBF3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0</TotalTime>
  <Words>4111</Words>
  <Application>WPS 演示</Application>
  <PresentationFormat>在屏幕上显示</PresentationFormat>
  <Paragraphs>229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7" baseType="lpstr">
      <vt:lpstr>Arial</vt:lpstr>
      <vt:lpstr>宋体</vt:lpstr>
      <vt:lpstr>Wingdings</vt:lpstr>
      <vt:lpstr>Garamond</vt:lpstr>
      <vt:lpstr>华文琥珀</vt:lpstr>
      <vt:lpstr>Times New Roman</vt:lpstr>
      <vt:lpstr>PMingLiU</vt:lpstr>
      <vt:lpstr>MingLiU-ExtB</vt:lpstr>
      <vt:lpstr>Wingdings 2</vt:lpstr>
      <vt:lpstr>微软雅黑</vt:lpstr>
      <vt:lpstr>Arial Unicode MS</vt:lpstr>
      <vt:lpstr>楷体</vt:lpstr>
      <vt:lpstr>Edge</vt:lpstr>
      <vt:lpstr>1_Edge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明确学习目标：</vt:lpstr>
      <vt:lpstr>观赏图片，初步感受。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 初读课文，标注段落，读准字音，弄懂字义。</vt:lpstr>
      <vt:lpstr>一 初读课文，标注段落，读准字音，弄懂字义。</vt:lpstr>
      <vt:lpstr>一 初读课文，标注段落，读准字音，弄懂字义。</vt:lpstr>
      <vt:lpstr>二 再读课文，理清游踪，把握思路。</vt:lpstr>
      <vt:lpstr>二 再读课文，理清游踪，把握思路。</vt:lpstr>
      <vt:lpstr>PowerPoint 演示文稿</vt:lpstr>
      <vt:lpstr>PowerPoint 演示文稿</vt:lpstr>
      <vt:lpstr>PowerPoint 演示文稿</vt:lpstr>
      <vt:lpstr>思考：作者为什么要详写枯水季节的壶口瀑布？</vt:lpstr>
      <vt:lpstr>课后作业</vt:lpstr>
      <vt:lpstr>第二课时学习重点</vt:lpstr>
      <vt:lpstr>请女同学朗读第二自然段。（注意读出气势来） </vt:lpstr>
      <vt:lpstr>PowerPoint 演示文稿</vt:lpstr>
      <vt:lpstr>PowerPoint 演示文稿</vt:lpstr>
      <vt:lpstr>3-5段，写作者在枯水季节，下到河心，以河心为立足点，定点换景。分析作者都写了哪些景，这些景有何特征。 </vt:lpstr>
      <vt:lpstr>PowerPoint 演示文稿</vt:lpstr>
      <vt:lpstr>PowerPoint 演示文稿</vt:lpstr>
      <vt:lpstr>PowerPoint 演示文稿</vt:lpstr>
      <vt:lpstr>第三课时学习重点</vt:lpstr>
      <vt:lpstr>一、结合35段的具体语句，细加品味，说说作者是怎样表现所见之景的特征的？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壶口瀑布</dc:title>
  <dc:creator>番茄花园</dc:creator>
  <cp:lastModifiedBy>Sophia</cp:lastModifiedBy>
  <cp:revision>43</cp:revision>
  <dcterms:created xsi:type="dcterms:W3CDTF">2007-05-12T03:56:00Z</dcterms:created>
  <dcterms:modified xsi:type="dcterms:W3CDTF">2022-05-26T08:37:51Z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5C5F9F39308E48BA97EC484609D64B2D</vt:lpwstr>
  </property>
  <property fmtid="{D5CDD505-2E9C-101B-9397-08002B2CF9AE}" pid="3" name="KSOProductBuildVer">
    <vt:lpwstr>2052-11.1.0.11744</vt:lpwstr>
  </property>
</Properties>
</file>