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32" r:id="rId2"/>
    <p:sldId id="258" r:id="rId3"/>
    <p:sldId id="353" r:id="rId4"/>
    <p:sldId id="288" r:id="rId5"/>
    <p:sldId id="289" r:id="rId6"/>
    <p:sldId id="329" r:id="rId7"/>
    <p:sldId id="342" r:id="rId8"/>
    <p:sldId id="344" r:id="rId9"/>
    <p:sldId id="345" r:id="rId10"/>
    <p:sldId id="346" r:id="rId11"/>
    <p:sldId id="347" r:id="rId12"/>
    <p:sldId id="351" r:id="rId13"/>
    <p:sldId id="348" r:id="rId14"/>
    <p:sldId id="349" r:id="rId15"/>
    <p:sldId id="352" r:id="rId16"/>
    <p:sldId id="333" r:id="rId17"/>
    <p:sldId id="265" r:id="rId18"/>
    <p:sldId id="336" r:id="rId19"/>
    <p:sldId id="337" r:id="rId20"/>
    <p:sldId id="294" r:id="rId21"/>
    <p:sldId id="331" r:id="rId22"/>
    <p:sldId id="354" r:id="rId23"/>
    <p:sldId id="297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0099CC"/>
    <a:srgbClr val="000000"/>
    <a:srgbClr val="FF3300"/>
    <a:srgbClr val="FFFFC1"/>
    <a:srgbClr val="7BA600"/>
    <a:srgbClr val="9AC1F4"/>
    <a:srgbClr val="00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15" autoAdjust="0"/>
    <p:restoredTop sz="94660"/>
  </p:normalViewPr>
  <p:slideViewPr>
    <p:cSldViewPr>
      <p:cViewPr>
        <p:scale>
          <a:sx n="100" d="100"/>
          <a:sy n="100" d="100"/>
        </p:scale>
        <p:origin x="-504" y="5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rgbClr val="7BA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00013" y="333375"/>
            <a:ext cx="9009062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9" y="2640"/>
                <a:ext cx="335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513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2110AA4A-E431-46CD-8071-48914EC1C2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30175-E7B6-4087-941D-316EA1B72F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42496A-77C3-4D6D-AA79-F8B35BBCBC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214313"/>
            <a:ext cx="7804150" cy="591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330143-EB62-420A-85D1-0866BAF8757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293D3-F713-4359-8EA7-441529E3AD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18EEC-0370-47CC-BE04-ECB8095DBD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5D9C2-7CC6-4D00-8425-0815AA81DF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F28EA-9E8B-4E7E-8B13-F425FF284B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E4D76-E390-4587-85A5-5F94CCBC60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07E5E-B236-4F2E-B8E1-7326E082D9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D1115-A984-4946-B89D-E6E92E610A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C9E23D-5306-4472-9A20-931DF33E5C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zh-CN" altLang="zh-CN" sz="2400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zh-CN" altLang="zh-CN" sz="240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zh-CN" altLang="zh-CN" sz="240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zh-CN" altLang="zh-CN" sz="240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zh-CN" altLang="zh-CN" sz="2400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zh-CN" altLang="zh-CN" sz="2400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zh-CN" altLang="zh-CN" sz="240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AB6F5C4-473C-4E50-BA43-8A921D7C99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file:///C:\Documents%20and%20Settings\Owner\My%20Documents\&#20843;&#19978;&#35821;&#25991;&#32032;&#26448;\lzcxx68_&#19971;&#24459;.&#20154;&#27665;&#35299;&#25918;&#20891;&#21344;&#39046;&#21335;&#20140;.mp3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500174"/>
            <a:ext cx="7993062" cy="1500198"/>
          </a:xfrm>
        </p:spPr>
        <p:txBody>
          <a:bodyPr/>
          <a:lstStyle/>
          <a:p>
            <a:pPr eaLnBrk="1" hangingPunct="1"/>
            <a:r>
              <a:rPr lang="en-US" altLang="zh-CN" sz="8000" smtClean="0"/>
              <a:t>1.《</a:t>
            </a:r>
            <a:r>
              <a:rPr lang="zh-CN" altLang="en-US" sz="8000" smtClean="0"/>
              <a:t>消息二则</a:t>
            </a:r>
            <a:r>
              <a:rPr lang="en-US" altLang="zh-CN" sz="8000" smtClean="0"/>
              <a:t>》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11500" y="3000372"/>
            <a:ext cx="6032500" cy="1214446"/>
          </a:xfrm>
        </p:spPr>
        <p:txBody>
          <a:bodyPr/>
          <a:lstStyle/>
          <a:p>
            <a:pPr eaLnBrk="1" hangingPunct="1"/>
            <a:r>
              <a:rPr kumimoji="1" lang="zh-CN" altLang="en-US" sz="6600" b="1" smtClean="0">
                <a:hlinkClick r:id="rId2" action="ppaction://hlinkfile"/>
              </a:rPr>
              <a:t>毛泽东</a:t>
            </a:r>
            <a:endParaRPr kumimoji="1" lang="zh-CN" altLang="en-US" sz="6600" b="1" smtClean="0"/>
          </a:p>
        </p:txBody>
      </p:sp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 rot="833417">
            <a:off x="900113" y="3284538"/>
            <a:ext cx="6911975" cy="2112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2076000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611188" y="549275"/>
            <a:ext cx="82819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84213" y="549275"/>
            <a:ext cx="806450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/>
              <a:t>四、“新华社长江前线</a:t>
            </a:r>
            <a:r>
              <a:rPr lang="en-US" altLang="zh-CN" sz="4400" b="1"/>
              <a:t>1949</a:t>
            </a:r>
            <a:r>
              <a:rPr lang="zh-CN" altLang="en-US" sz="4400" b="1"/>
              <a:t>年</a:t>
            </a:r>
            <a:r>
              <a:rPr lang="en-US" altLang="zh-CN" sz="4400" b="1"/>
              <a:t>4</a:t>
            </a:r>
            <a:r>
              <a:rPr lang="zh-CN" altLang="en-US" sz="4400" b="1"/>
              <a:t>月</a:t>
            </a:r>
            <a:r>
              <a:rPr lang="en-US" altLang="zh-CN" sz="4400" b="1"/>
              <a:t>22</a:t>
            </a:r>
            <a:r>
              <a:rPr lang="zh-CN" altLang="en-US" sz="4400" b="1"/>
              <a:t>日</a:t>
            </a:r>
            <a:r>
              <a:rPr lang="en-US" altLang="zh-CN" sz="4400" b="1"/>
              <a:t>2</a:t>
            </a:r>
            <a:r>
              <a:rPr lang="zh-CN" altLang="en-US" sz="4400" b="1"/>
              <a:t>时电”属于新闻的什么？在新闻中起什么作用？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84213" y="2997200"/>
            <a:ext cx="80645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/>
              <a:t>答：是新闻的电头。</a:t>
            </a: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交代了</a:t>
            </a: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通讯社名称、发电地点和发电时间。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电头的作用：</a:t>
            </a: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表明材料真实，报道及时。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971550" y="5373688"/>
            <a:ext cx="7561263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著名通讯社名称：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新华社（中国）   美联社（美国）</a:t>
            </a:r>
          </a:p>
          <a:p>
            <a:pPr>
              <a:defRPr/>
            </a:pP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路透社（法国）   塔斯社（俄罗斯）</a:t>
            </a:r>
          </a:p>
          <a:p>
            <a:pPr>
              <a:defRPr/>
            </a:pP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共同社（日本）</a:t>
            </a:r>
          </a:p>
          <a:p>
            <a:pPr>
              <a:spcBef>
                <a:spcPct val="50000"/>
              </a:spcBef>
              <a:defRPr/>
            </a:pPr>
            <a:endParaRPr lang="en-US" altLang="zh-CN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  <p:bldP spid="92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684213" y="1000108"/>
            <a:ext cx="78486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/>
              <a:t>五、找出新闻的导语部分，说说它在文中的特点及作用。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11188" y="2857496"/>
            <a:ext cx="82819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</a:rPr>
              <a:t>特点：简洁，概括，把主要事件简明扼要的概括出来了。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84213" y="4365625"/>
            <a:ext cx="7848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作用：为了尽快向读者报告重要的新闻事实，吸引读者的注意。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684213" y="765175"/>
            <a:ext cx="7848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六 品析语言，领悟情感</a:t>
            </a:r>
            <a:endParaRPr lang="zh-CN" altLang="en-US" sz="3600" b="1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11188" y="1785927"/>
            <a:ext cx="828198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从理论上说，新闻只是向读者提供最新的事实，好像是中立的、纯客观的。但是，完全中立的，客观的，不带主观价值判断的“事实”是不可能存在的，请你判断记者倾向哪一方，从哪些倾向词句可以看出</a:t>
            </a:r>
            <a:r>
              <a:rPr lang="en-US" altLang="zh-CN" sz="28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?</a:t>
            </a:r>
            <a:r>
              <a:rPr lang="zh-CN" altLang="en-US" sz="28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这其中蕴含了一种什么样的情感？</a:t>
            </a:r>
            <a:endParaRPr lang="zh-CN" altLang="en-US" sz="2800" b="1">
              <a:solidFill>
                <a:schemeClr val="hlink"/>
              </a:solidFill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84213" y="4143381"/>
            <a:ext cx="78486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FF00FF"/>
                </a:solidFill>
              </a:rPr>
              <a:t>摧枯拉朽、军无斗志、纷纷溃退等词语描绘了国民党反动派的防线崩溃。万船齐放、直取（对岸）、突破</a:t>
            </a:r>
            <a:r>
              <a:rPr lang="zh-CN" altLang="en-US" sz="2800" b="1" smtClean="0">
                <a:solidFill>
                  <a:srgbClr val="FF00FF"/>
                </a:solidFill>
              </a:rPr>
              <a:t>（</a:t>
            </a:r>
            <a:r>
              <a:rPr lang="zh-CN" altLang="en-US" sz="2800" b="1" smtClean="0">
                <a:solidFill>
                  <a:srgbClr val="FF00FF"/>
                </a:solidFill>
              </a:rPr>
              <a:t>敌</a:t>
            </a:r>
            <a:r>
              <a:rPr lang="zh-CN" altLang="en-US" sz="2800" b="1" smtClean="0">
                <a:solidFill>
                  <a:srgbClr val="FF00FF"/>
                </a:solidFill>
              </a:rPr>
              <a:t>阵</a:t>
            </a:r>
            <a:r>
              <a:rPr lang="zh-CN" altLang="en-US" sz="2800" b="1" smtClean="0">
                <a:solidFill>
                  <a:srgbClr val="FF00FF"/>
                </a:solidFill>
              </a:rPr>
              <a:t>）、占领、进击、英雄式的战斗等描述了人民解放军的英勇善战。“英勇”流露出作者对人民解放军的赞美之情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 rot="10800000" flipV="1">
            <a:off x="1214413" y="1188231"/>
            <a:ext cx="760573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本文主体部分有什么特点？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539750" y="2357430"/>
            <a:ext cx="792003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</a:rPr>
              <a:t>以新闻事件发生的时间、地点为依据逐步推进，直至现在的“进击中”，脉络清晰，节奏明快，富有视觉动感。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84213" y="785793"/>
            <a:ext cx="7848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smtClean="0"/>
              <a:t>  这</a:t>
            </a:r>
            <a:r>
              <a:rPr lang="zh-CN" altLang="en-US" sz="4400" b="1"/>
              <a:t>篇文章的结构有什么特点？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684213" y="2357430"/>
            <a:ext cx="705643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有一个凸显事件的开头，又有一个铿锵有力的结尾，叫倒金字塔与金字塔相结合结构。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84213" y="785793"/>
            <a:ext cx="7848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 smtClean="0">
                <a:solidFill>
                  <a:srgbClr val="FF0000"/>
                </a:solidFill>
                <a:ea typeface="黑体" pitchFamily="2" charset="-122"/>
              </a:rPr>
              <a:t>欣赏</a:t>
            </a:r>
            <a:endParaRPr lang="zh-CN" altLang="en-US" sz="4400" b="1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684213" y="2214554"/>
            <a:ext cx="7531125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毛泽东最广为流传的几句话：</a:t>
            </a:r>
          </a:p>
          <a:p>
            <a:pPr eaLnBrk="1" hangingPunct="1">
              <a:buFont typeface="Wingdings 2" pitchFamily="18" charset="2"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最鼓舞人心的一句话</a:t>
            </a:r>
            <a:r>
              <a:rPr lang="en-US" altLang="zh-CN" sz="28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---</a:t>
            </a:r>
            <a:r>
              <a:rPr lang="zh-CN" altLang="en-US" sz="28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星星之火，可以燎原</a:t>
            </a:r>
          </a:p>
          <a:p>
            <a:pPr eaLnBrk="1" hangingPunct="1">
              <a:buFont typeface="Wingdings 2" pitchFamily="18" charset="2"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最豪迈最傲气的一句话</a:t>
            </a:r>
            <a:r>
              <a:rPr lang="en-US" altLang="zh-CN" sz="28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---</a:t>
            </a:r>
            <a:r>
              <a:rPr lang="zh-CN" altLang="en-US" sz="28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一切反对派都是纸老虎</a:t>
            </a:r>
          </a:p>
          <a:p>
            <a:pPr eaLnBrk="1" hangingPunct="1">
              <a:buFont typeface="Wingdings 2" pitchFamily="18" charset="2"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一条千古不变的真理</a:t>
            </a:r>
            <a:r>
              <a:rPr lang="en-US" altLang="zh-CN" sz="28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---</a:t>
            </a:r>
            <a:r>
              <a:rPr lang="zh-CN" altLang="en-US" sz="28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枪杆子里面出政权</a:t>
            </a:r>
          </a:p>
          <a:p>
            <a:pPr eaLnBrk="1" hangingPunct="1">
              <a:buFont typeface="Wingdings 2" pitchFamily="18" charset="2"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最谦虚的一句话</a:t>
            </a:r>
            <a:r>
              <a:rPr lang="en-US" altLang="zh-CN" sz="28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---</a:t>
            </a:r>
            <a:r>
              <a:rPr lang="zh-CN" altLang="en-US" sz="28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这只是万里长征的第一步</a:t>
            </a:r>
          </a:p>
          <a:p>
            <a:pPr eaLnBrk="1" hangingPunct="1">
              <a:buFont typeface="Wingdings 2" pitchFamily="18" charset="2"/>
              <a:buNone/>
            </a:pPr>
            <a:r>
              <a:rPr lang="zh-CN" altLang="en-US" sz="28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最震撼人心的一句话</a:t>
            </a:r>
            <a:r>
              <a:rPr lang="en-US" altLang="zh-CN" sz="2800" b="1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---</a:t>
            </a:r>
            <a:r>
              <a:rPr lang="zh-CN" altLang="en-US" sz="28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人不犯我，我不犯人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yMvD8b3it8W+NW8wezEz76pufo=_lF1TKv4Hl7eA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45411" name="Text Box 3"/>
          <p:cNvSpPr txBox="1">
            <a:spLocks noChangeArrowheads="1"/>
          </p:cNvSpPr>
          <p:nvPr/>
        </p:nvSpPr>
        <p:spPr bwMode="auto">
          <a:xfrm>
            <a:off x="1476375" y="1989138"/>
            <a:ext cx="676751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7200" b="1">
                <a:solidFill>
                  <a:srgbClr val="FF3300"/>
                </a:solidFill>
                <a:latin typeface="Arial" charset="0"/>
              </a:rPr>
              <a:t>人民解放军百万大军横渡长江</a:t>
            </a:r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>
            <a:off x="5435600" y="4797425"/>
            <a:ext cx="2232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毛泽东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/>
      <p:bldP spid="145411" grpId="1"/>
      <p:bldP spid="1454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WordArt 4"/>
          <p:cNvSpPr>
            <a:spLocks noChangeArrowheads="1" noChangeShapeType="1" noTextEdit="1"/>
          </p:cNvSpPr>
          <p:nvPr/>
        </p:nvSpPr>
        <p:spPr bwMode="auto">
          <a:xfrm>
            <a:off x="1619250" y="836613"/>
            <a:ext cx="2519363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600" kern="10">
                <a:ln w="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4D0808">
                        <a:alpha val="96001"/>
                      </a:srgbClr>
                    </a:gs>
                    <a:gs pos="15000">
                      <a:srgbClr val="FF0300">
                        <a:alpha val="97200"/>
                      </a:srgbClr>
                    </a:gs>
                    <a:gs pos="27500">
                      <a:srgbClr val="FF7A00">
                        <a:alpha val="98200"/>
                      </a:srgbClr>
                    </a:gs>
                    <a:gs pos="50000">
                      <a:srgbClr val="FFF200"/>
                    </a:gs>
                    <a:gs pos="72500">
                      <a:srgbClr val="FF7A00">
                        <a:alpha val="98200"/>
                      </a:srgbClr>
                    </a:gs>
                    <a:gs pos="85000">
                      <a:srgbClr val="FF0300">
                        <a:alpha val="97200"/>
                      </a:srgbClr>
                    </a:gs>
                    <a:gs pos="100000">
                      <a:srgbClr val="4D0808">
                        <a:alpha val="96001"/>
                      </a:srgb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课文分析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539750" y="2209800"/>
            <a:ext cx="17922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8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28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标题：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2124075" y="2247900"/>
            <a:ext cx="6659563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简洁、概括 。其中 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百万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、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横渡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 二词气势磅礴，胜利豪情跃然纸上。表现了人民解放军无坚不摧的力量和压倒一切敌人的气势。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539750" y="3543300"/>
            <a:ext cx="5802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8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28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电头：</a:t>
            </a: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新华社长江前线</a:t>
            </a:r>
            <a:r>
              <a:rPr lang="en-US" altLang="zh-CN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22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日</a:t>
            </a:r>
            <a:r>
              <a:rPr lang="en-US" altLang="zh-CN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22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时电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楷体_GB2312" pitchFamily="49" charset="-122"/>
              </a:rPr>
              <a:t>”</a:t>
            </a:r>
            <a:endParaRPr lang="zh-CN" altLang="en-US" sz="2400" b="1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1042988" y="4027488"/>
            <a:ext cx="69707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</a:rPr>
              <a:t>交代了</a:t>
            </a: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</a:rPr>
              <a:t>通讯社名称、发电地点和发电时间。</a:t>
            </a:r>
            <a:endParaRPr lang="zh-CN" altLang="en-US" sz="240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</a:endParaRP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900113" y="5661025"/>
            <a:ext cx="6613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</a:rPr>
              <a:t>电头的作用：</a:t>
            </a: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楷体_GB2312" pitchFamily="49" charset="-122"/>
              </a:rPr>
              <a:t>表明材料真实，报道及时。</a:t>
            </a:r>
            <a:endParaRPr lang="zh-CN" altLang="en-US" sz="2400" b="1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1116013" y="4581525"/>
            <a:ext cx="68468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著名通讯社名称：</a:t>
            </a:r>
            <a:r>
              <a:rPr lang="zh-CN" altLang="en-US" sz="20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新华社（中国）   美联社（美国）</a:t>
            </a:r>
          </a:p>
          <a:p>
            <a:pPr>
              <a:defRPr/>
            </a:pPr>
            <a:r>
              <a:rPr lang="zh-CN" altLang="en-US" sz="20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            路透社（法国）   塔斯社（俄罗斯）</a:t>
            </a:r>
          </a:p>
          <a:p>
            <a:pPr>
              <a:defRPr/>
            </a:pPr>
            <a:r>
              <a:rPr lang="zh-CN" altLang="en-US" sz="20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            共同社（日本）</a:t>
            </a:r>
            <a:endParaRPr lang="zh-CN" altLang="en-US" b="1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  <p:bldP spid="45062" grpId="0"/>
      <p:bldP spid="45063" grpId="0"/>
      <p:bldP spid="45064" grpId="0"/>
      <p:bldP spid="45065" grpId="0"/>
      <p:bldP spid="450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JKS26_0100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3" name="Text Box 3"/>
          <p:cNvSpPr txBox="1">
            <a:spLocks noChangeArrowheads="1"/>
          </p:cNvSpPr>
          <p:nvPr/>
        </p:nvSpPr>
        <p:spPr bwMode="auto">
          <a:xfrm>
            <a:off x="0" y="1066800"/>
            <a:ext cx="678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400" b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itchFamily="2" charset="-122"/>
                <a:ea typeface="华文彩云" pitchFamily="2" charset="-122"/>
              </a:rPr>
              <a:t>时间</a:t>
            </a:r>
            <a:r>
              <a:rPr kumimoji="1" lang="en-US" altLang="zh-CN" sz="2400" b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itchFamily="2" charset="-122"/>
                <a:ea typeface="华文彩云" pitchFamily="2" charset="-122"/>
              </a:rPr>
              <a:t>:</a:t>
            </a: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1949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年</a:t>
            </a: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4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月</a:t>
            </a: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日夜起至</a:t>
            </a: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4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月</a:t>
            </a: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22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日</a:t>
            </a: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22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时</a:t>
            </a:r>
          </a:p>
        </p:txBody>
      </p:sp>
      <p:sp>
        <p:nvSpPr>
          <p:cNvPr id="148484" name="Text Box 4"/>
          <p:cNvSpPr txBox="1">
            <a:spLocks noChangeArrowheads="1"/>
          </p:cNvSpPr>
          <p:nvPr/>
        </p:nvSpPr>
        <p:spPr bwMode="auto">
          <a:xfrm>
            <a:off x="0" y="1524000"/>
            <a:ext cx="791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400" b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彩云" pitchFamily="2" charset="-122"/>
              </a:rPr>
              <a:t>地点：</a:t>
            </a:r>
            <a:r>
              <a:rPr kumimoji="1" lang="zh-CN" altLang="en-US" sz="24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彩云" pitchFamily="2" charset="-122"/>
              </a:rPr>
              <a:t> 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西起九江（不含），东至江阴一千余华里长江战线</a:t>
            </a:r>
          </a:p>
        </p:txBody>
      </p:sp>
      <p:sp>
        <p:nvSpPr>
          <p:cNvPr id="148485" name="Text Box 5"/>
          <p:cNvSpPr txBox="1">
            <a:spLocks noChangeArrowheads="1"/>
          </p:cNvSpPr>
          <p:nvPr/>
        </p:nvSpPr>
        <p:spPr bwMode="auto">
          <a:xfrm>
            <a:off x="0" y="2057400"/>
            <a:ext cx="3932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400" b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彩云" pitchFamily="2" charset="-122"/>
              </a:rPr>
              <a:t>人物</a:t>
            </a:r>
            <a:r>
              <a:rPr kumimoji="1" lang="zh-CN" altLang="en-US" sz="24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彩云" pitchFamily="2" charset="-122"/>
              </a:rPr>
              <a:t>： 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人民解放军百万大军</a:t>
            </a:r>
          </a:p>
        </p:txBody>
      </p:sp>
      <p:sp>
        <p:nvSpPr>
          <p:cNvPr id="148486" name="Text Box 6"/>
          <p:cNvSpPr txBox="1">
            <a:spLocks noChangeArrowheads="1"/>
          </p:cNvSpPr>
          <p:nvPr/>
        </p:nvSpPr>
        <p:spPr bwMode="auto">
          <a:xfrm>
            <a:off x="0" y="2667000"/>
            <a:ext cx="83978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400" b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彩云" pitchFamily="2" charset="-122"/>
              </a:rPr>
              <a:t>时间发生的原因：</a:t>
            </a:r>
            <a:r>
              <a:rPr kumimoji="1" lang="zh-CN" altLang="en-US" sz="24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彩云" pitchFamily="2" charset="-122"/>
              </a:rPr>
              <a:t> 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国民党反动派拒绝签订和平协定，人民解放军为打倒蒋介石，解放全中国而发起渡江战役</a:t>
            </a:r>
          </a:p>
        </p:txBody>
      </p:sp>
      <p:sp>
        <p:nvSpPr>
          <p:cNvPr id="148487" name="Text Box 7"/>
          <p:cNvSpPr txBox="1">
            <a:spLocks noChangeArrowheads="1"/>
          </p:cNvSpPr>
          <p:nvPr/>
        </p:nvSpPr>
        <p:spPr bwMode="auto">
          <a:xfrm>
            <a:off x="0" y="3505200"/>
            <a:ext cx="8534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400" b="1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彩云" pitchFamily="2" charset="-122"/>
              </a:rPr>
              <a:t>经过与结果：</a:t>
            </a:r>
          </a:p>
          <a:p>
            <a:pPr>
              <a:defRPr/>
            </a:pPr>
            <a:r>
              <a:rPr kumimoji="1" lang="zh-CN" alt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  中路军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首先突破安庆、芜湖线，三十万人全部渡过，占领长  </a:t>
            </a:r>
          </a:p>
          <a:p>
            <a:pPr>
              <a:defRPr/>
            </a:pP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 江南岸</a:t>
            </a:r>
          </a:p>
        </p:txBody>
      </p:sp>
      <p:sp>
        <p:nvSpPr>
          <p:cNvPr id="148488" name="Text Box 8"/>
          <p:cNvSpPr txBox="1">
            <a:spLocks noChangeArrowheads="1"/>
          </p:cNvSpPr>
          <p:nvPr/>
        </p:nvSpPr>
        <p:spPr bwMode="auto">
          <a:xfrm>
            <a:off x="0" y="4800600"/>
            <a:ext cx="7148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西路军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三十万渡过三分之二，已占领广大南岸阵地</a:t>
            </a:r>
          </a:p>
        </p:txBody>
      </p:sp>
      <p:sp>
        <p:nvSpPr>
          <p:cNvPr id="148489" name="Text Box 9"/>
          <p:cNvSpPr txBox="1">
            <a:spLocks noChangeArrowheads="1"/>
          </p:cNvSpPr>
          <p:nvPr/>
        </p:nvSpPr>
        <p:spPr bwMode="auto">
          <a:xfrm>
            <a:off x="304800" y="5410200"/>
            <a:ext cx="82454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东路军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三十五万已渡过大部，经过整天激战，</a:t>
            </a:r>
          </a:p>
          <a:p>
            <a:pPr>
              <a:defRPr/>
            </a:pP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歼灭及击溃 一切抵抗之敌，占领南岸阵地，</a:t>
            </a:r>
          </a:p>
          <a:p>
            <a:pPr>
              <a:defRPr/>
            </a:pP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控制江阴要塞，切断镇江无锡段铁路</a:t>
            </a:r>
          </a:p>
        </p:txBody>
      </p:sp>
      <p:sp>
        <p:nvSpPr>
          <p:cNvPr id="17418" name="WordArt 10"/>
          <p:cNvSpPr>
            <a:spLocks noChangeArrowheads="1" noChangeShapeType="1" noTextEdit="1"/>
          </p:cNvSpPr>
          <p:nvPr/>
        </p:nvSpPr>
        <p:spPr bwMode="auto">
          <a:xfrm>
            <a:off x="1447800" y="0"/>
            <a:ext cx="48006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245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新闻六要素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 autoUpdateAnimBg="0"/>
      <p:bldP spid="148484" grpId="0" autoUpdateAnimBg="0"/>
      <p:bldP spid="148485" grpId="0" autoUpdateAnimBg="0"/>
      <p:bldP spid="148486" grpId="0" autoUpdateAnimBg="0"/>
      <p:bldP spid="148487" grpId="0" autoUpdateAnimBg="0"/>
      <p:bldP spid="148488" grpId="0" autoUpdateAnimBg="0"/>
      <p:bldP spid="14848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JKS26_0101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7" name="Rectangle 3"/>
          <p:cNvSpPr>
            <a:spLocks noChangeArrowheads="1"/>
          </p:cNvSpPr>
          <p:nvPr/>
        </p:nvSpPr>
        <p:spPr bwMode="auto">
          <a:xfrm>
            <a:off x="1295400" y="609600"/>
            <a:ext cx="1255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6600"/>
                </a:solidFill>
                <a:latin typeface="Times New Roman" pitchFamily="18" charset="0"/>
              </a:rPr>
              <a:t>标题：</a:t>
            </a:r>
          </a:p>
        </p:txBody>
      </p:sp>
      <p:sp>
        <p:nvSpPr>
          <p:cNvPr id="149508" name="AutoShape 4"/>
          <p:cNvSpPr>
            <a:spLocks/>
          </p:cNvSpPr>
          <p:nvPr/>
        </p:nvSpPr>
        <p:spPr bwMode="auto">
          <a:xfrm>
            <a:off x="762000" y="914400"/>
            <a:ext cx="576263" cy="4103688"/>
          </a:xfrm>
          <a:prstGeom prst="leftBrace">
            <a:avLst>
              <a:gd name="adj1" fmla="val 59343"/>
              <a:gd name="adj2" fmla="val 50000"/>
            </a:avLst>
          </a:pr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9509" name="Rectangle 5"/>
          <p:cNvSpPr>
            <a:spLocks noChangeArrowheads="1"/>
          </p:cNvSpPr>
          <p:nvPr/>
        </p:nvSpPr>
        <p:spPr bwMode="auto">
          <a:xfrm>
            <a:off x="1979613" y="2286000"/>
            <a:ext cx="26828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2F20EC"/>
                </a:solidFill>
                <a:latin typeface="Times New Roman" pitchFamily="18" charset="0"/>
              </a:rPr>
              <a:t>（第</a:t>
            </a:r>
            <a:r>
              <a:rPr kumimoji="1" lang="en-US" altLang="zh-CN" sz="2800" b="1">
                <a:solidFill>
                  <a:srgbClr val="2F20EC"/>
                </a:solidFill>
                <a:latin typeface="Times New Roman" pitchFamily="18" charset="0"/>
              </a:rPr>
              <a:t>1</a:t>
            </a:r>
            <a:r>
              <a:rPr kumimoji="1" lang="zh-CN" altLang="en-US" sz="2800" b="1">
                <a:solidFill>
                  <a:srgbClr val="2F20EC"/>
                </a:solidFill>
                <a:latin typeface="Times New Roman" pitchFamily="18" charset="0"/>
              </a:rPr>
              <a:t>、</a:t>
            </a:r>
            <a:r>
              <a:rPr kumimoji="1" lang="en-US" altLang="zh-CN" sz="2800" b="1">
                <a:solidFill>
                  <a:srgbClr val="2F20EC"/>
                </a:solidFill>
                <a:latin typeface="Times New Roman" pitchFamily="18" charset="0"/>
              </a:rPr>
              <a:t>2</a:t>
            </a:r>
            <a:r>
              <a:rPr kumimoji="1" lang="zh-CN" altLang="en-US" sz="2800" b="1">
                <a:solidFill>
                  <a:srgbClr val="2F20EC"/>
                </a:solidFill>
                <a:latin typeface="Times New Roman" pitchFamily="18" charset="0"/>
              </a:rPr>
              <a:t>两句）</a:t>
            </a:r>
          </a:p>
        </p:txBody>
      </p:sp>
      <p:sp>
        <p:nvSpPr>
          <p:cNvPr id="149510" name="Rectangle 6"/>
          <p:cNvSpPr>
            <a:spLocks noChangeArrowheads="1"/>
          </p:cNvSpPr>
          <p:nvPr/>
        </p:nvSpPr>
        <p:spPr bwMode="auto">
          <a:xfrm>
            <a:off x="1957388" y="4797425"/>
            <a:ext cx="23272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2F20EC"/>
                </a:solidFill>
                <a:latin typeface="Times New Roman" pitchFamily="18" charset="0"/>
              </a:rPr>
              <a:t>（剩余部分）</a:t>
            </a:r>
          </a:p>
        </p:txBody>
      </p:sp>
      <p:sp>
        <p:nvSpPr>
          <p:cNvPr id="149511" name="Rectangle 7"/>
          <p:cNvSpPr>
            <a:spLocks noChangeArrowheads="1"/>
          </p:cNvSpPr>
          <p:nvPr/>
        </p:nvSpPr>
        <p:spPr bwMode="auto">
          <a:xfrm>
            <a:off x="4183063" y="4076700"/>
            <a:ext cx="1612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6600"/>
                </a:solidFill>
                <a:latin typeface="Times New Roman" pitchFamily="18" charset="0"/>
              </a:rPr>
              <a:t>中路军：</a:t>
            </a:r>
          </a:p>
        </p:txBody>
      </p:sp>
      <p:sp>
        <p:nvSpPr>
          <p:cNvPr id="149512" name="Rectangle 8"/>
          <p:cNvSpPr>
            <a:spLocks noChangeArrowheads="1"/>
          </p:cNvSpPr>
          <p:nvPr/>
        </p:nvSpPr>
        <p:spPr bwMode="auto">
          <a:xfrm>
            <a:off x="4183063" y="4724400"/>
            <a:ext cx="1612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6600"/>
                </a:solidFill>
                <a:latin typeface="Times New Roman" pitchFamily="18" charset="0"/>
              </a:rPr>
              <a:t>西路军：</a:t>
            </a:r>
          </a:p>
        </p:txBody>
      </p:sp>
      <p:sp>
        <p:nvSpPr>
          <p:cNvPr id="149513" name="Rectangle 9"/>
          <p:cNvSpPr>
            <a:spLocks noChangeArrowheads="1"/>
          </p:cNvSpPr>
          <p:nvPr/>
        </p:nvSpPr>
        <p:spPr bwMode="auto">
          <a:xfrm>
            <a:off x="4038600" y="5589588"/>
            <a:ext cx="1612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6600"/>
                </a:solidFill>
                <a:latin typeface="Times New Roman" pitchFamily="18" charset="0"/>
              </a:rPr>
              <a:t>东路军：</a:t>
            </a:r>
          </a:p>
        </p:txBody>
      </p:sp>
      <p:sp>
        <p:nvSpPr>
          <p:cNvPr id="149514" name="Rectangle 10"/>
          <p:cNvSpPr>
            <a:spLocks noChangeArrowheads="1"/>
          </p:cNvSpPr>
          <p:nvPr/>
        </p:nvSpPr>
        <p:spPr bwMode="auto">
          <a:xfrm>
            <a:off x="1276350" y="4797425"/>
            <a:ext cx="1619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42818"/>
                </a:solidFill>
                <a:latin typeface="Times New Roman" pitchFamily="18" charset="0"/>
              </a:rPr>
              <a:t>主体：</a:t>
            </a:r>
          </a:p>
        </p:txBody>
      </p:sp>
      <p:sp>
        <p:nvSpPr>
          <p:cNvPr id="149515" name="Rectangle 11"/>
          <p:cNvSpPr>
            <a:spLocks noChangeArrowheads="1"/>
          </p:cNvSpPr>
          <p:nvPr/>
        </p:nvSpPr>
        <p:spPr bwMode="auto">
          <a:xfrm>
            <a:off x="1219200" y="2286000"/>
            <a:ext cx="172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42818"/>
                </a:solidFill>
                <a:latin typeface="Times New Roman" pitchFamily="18" charset="0"/>
              </a:rPr>
              <a:t>导语：</a:t>
            </a:r>
          </a:p>
        </p:txBody>
      </p:sp>
      <p:sp>
        <p:nvSpPr>
          <p:cNvPr id="149516" name="AutoShape 12"/>
          <p:cNvSpPr>
            <a:spLocks/>
          </p:cNvSpPr>
          <p:nvPr/>
        </p:nvSpPr>
        <p:spPr bwMode="auto">
          <a:xfrm>
            <a:off x="4068763" y="4365625"/>
            <a:ext cx="71437" cy="1584325"/>
          </a:xfrm>
          <a:prstGeom prst="leftBrace">
            <a:avLst>
              <a:gd name="adj1" fmla="val 184816"/>
              <a:gd name="adj2" fmla="val 50000"/>
            </a:avLst>
          </a:prstGeom>
          <a:noFill/>
          <a:ln w="38100">
            <a:solidFill>
              <a:srgbClr val="E12BB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9517" name="Text Box 13"/>
          <p:cNvSpPr txBox="1">
            <a:spLocks noChangeArrowheads="1"/>
          </p:cNvSpPr>
          <p:nvPr/>
        </p:nvSpPr>
        <p:spPr bwMode="auto">
          <a:xfrm>
            <a:off x="4384675" y="2057400"/>
            <a:ext cx="2244725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渡江概况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2F20EC"/>
                </a:solidFill>
                <a:latin typeface="Times New Roman" pitchFamily="18" charset="0"/>
              </a:rPr>
              <a:t>（从四个方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2F20EC"/>
                </a:solidFill>
                <a:latin typeface="Times New Roman" pitchFamily="18" charset="0"/>
              </a:rPr>
              <a:t>   面概括）</a:t>
            </a:r>
          </a:p>
        </p:txBody>
      </p:sp>
      <p:sp>
        <p:nvSpPr>
          <p:cNvPr id="149518" name="Text Box 14"/>
          <p:cNvSpPr txBox="1">
            <a:spLocks noChangeArrowheads="1"/>
          </p:cNvSpPr>
          <p:nvPr/>
        </p:nvSpPr>
        <p:spPr bwMode="auto">
          <a:xfrm>
            <a:off x="6588125" y="2743200"/>
            <a:ext cx="1944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冲破敌阵</a:t>
            </a:r>
          </a:p>
        </p:txBody>
      </p:sp>
      <p:sp>
        <p:nvSpPr>
          <p:cNvPr id="149519" name="Text Box 15"/>
          <p:cNvSpPr txBox="1">
            <a:spLocks noChangeArrowheads="1"/>
          </p:cNvSpPr>
          <p:nvPr/>
        </p:nvSpPr>
        <p:spPr bwMode="auto">
          <a:xfrm>
            <a:off x="6588125" y="3429000"/>
            <a:ext cx="180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横渡长江</a:t>
            </a:r>
          </a:p>
        </p:txBody>
      </p:sp>
      <p:sp>
        <p:nvSpPr>
          <p:cNvPr id="149520" name="Text Box 16"/>
          <p:cNvSpPr txBox="1">
            <a:spLocks noChangeArrowheads="1"/>
          </p:cNvSpPr>
          <p:nvPr/>
        </p:nvSpPr>
        <p:spPr bwMode="auto">
          <a:xfrm>
            <a:off x="5364163" y="4076700"/>
            <a:ext cx="28082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中路军首战告捷</a:t>
            </a:r>
          </a:p>
        </p:txBody>
      </p:sp>
      <p:sp>
        <p:nvSpPr>
          <p:cNvPr id="149521" name="Text Box 17"/>
          <p:cNvSpPr txBox="1">
            <a:spLocks noChangeArrowheads="1"/>
          </p:cNvSpPr>
          <p:nvPr/>
        </p:nvSpPr>
        <p:spPr bwMode="auto">
          <a:xfrm>
            <a:off x="5362575" y="4724400"/>
            <a:ext cx="2881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西路军所向无敌</a:t>
            </a:r>
          </a:p>
        </p:txBody>
      </p:sp>
      <p:sp>
        <p:nvSpPr>
          <p:cNvPr id="149522" name="Rectangle 18"/>
          <p:cNvSpPr>
            <a:spLocks noChangeArrowheads="1"/>
          </p:cNvSpPr>
          <p:nvPr/>
        </p:nvSpPr>
        <p:spPr bwMode="auto">
          <a:xfrm>
            <a:off x="7423150" y="5573713"/>
            <a:ext cx="1612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2F20EC"/>
                </a:solidFill>
                <a:latin typeface="Times New Roman" pitchFamily="18" charset="0"/>
              </a:rPr>
              <a:t>（重点）</a:t>
            </a:r>
          </a:p>
        </p:txBody>
      </p:sp>
      <p:sp>
        <p:nvSpPr>
          <p:cNvPr id="149523" name="Text Box 19"/>
          <p:cNvSpPr txBox="1">
            <a:spLocks noChangeArrowheads="1"/>
          </p:cNvSpPr>
          <p:nvPr/>
        </p:nvSpPr>
        <p:spPr bwMode="auto">
          <a:xfrm>
            <a:off x="5146675" y="5573713"/>
            <a:ext cx="3025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东路军战绩辉煌</a:t>
            </a:r>
          </a:p>
        </p:txBody>
      </p:sp>
      <p:sp>
        <p:nvSpPr>
          <p:cNvPr id="149524" name="Text Box 20"/>
          <p:cNvSpPr txBox="1">
            <a:spLocks noChangeArrowheads="1"/>
          </p:cNvSpPr>
          <p:nvPr/>
        </p:nvSpPr>
        <p:spPr bwMode="auto">
          <a:xfrm>
            <a:off x="2514600" y="533400"/>
            <a:ext cx="52562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人民解放军百万大军横渡长江</a:t>
            </a:r>
          </a:p>
        </p:txBody>
      </p:sp>
      <p:sp>
        <p:nvSpPr>
          <p:cNvPr id="149525" name="AutoShape 21"/>
          <p:cNvSpPr>
            <a:spLocks/>
          </p:cNvSpPr>
          <p:nvPr/>
        </p:nvSpPr>
        <p:spPr bwMode="auto">
          <a:xfrm>
            <a:off x="6248400" y="1828800"/>
            <a:ext cx="304800" cy="1752600"/>
          </a:xfrm>
          <a:prstGeom prst="leftBrace">
            <a:avLst>
              <a:gd name="adj1" fmla="val 47917"/>
              <a:gd name="adj2" fmla="val 50000"/>
            </a:avLst>
          </a:prstGeom>
          <a:noFill/>
          <a:ln w="38100">
            <a:solidFill>
              <a:srgbClr val="E12BB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9526" name="Text Box 22"/>
          <p:cNvSpPr txBox="1">
            <a:spLocks noChangeArrowheads="1"/>
          </p:cNvSpPr>
          <p:nvPr/>
        </p:nvSpPr>
        <p:spPr bwMode="auto">
          <a:xfrm>
            <a:off x="6588125" y="1447800"/>
            <a:ext cx="17287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渡江区域</a:t>
            </a:r>
          </a:p>
        </p:txBody>
      </p:sp>
      <p:sp>
        <p:nvSpPr>
          <p:cNvPr id="149527" name="Text Box 23"/>
          <p:cNvSpPr txBox="1">
            <a:spLocks noChangeArrowheads="1"/>
          </p:cNvSpPr>
          <p:nvPr/>
        </p:nvSpPr>
        <p:spPr bwMode="auto">
          <a:xfrm>
            <a:off x="6588125" y="2133600"/>
            <a:ext cx="20875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战役全局</a:t>
            </a:r>
          </a:p>
        </p:txBody>
      </p:sp>
      <p:sp>
        <p:nvSpPr>
          <p:cNvPr id="149528" name="Rectangle 24"/>
          <p:cNvSpPr>
            <a:spLocks noChangeArrowheads="1"/>
          </p:cNvSpPr>
          <p:nvPr/>
        </p:nvSpPr>
        <p:spPr bwMode="auto">
          <a:xfrm>
            <a:off x="42863" y="1981200"/>
            <a:ext cx="719137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6600FF"/>
                </a:solidFill>
                <a:latin typeface="Times New Roman" pitchFamily="18" charset="0"/>
              </a:rPr>
              <a:t>课文结构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9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9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9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9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9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9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9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9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9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9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9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7" grpId="0" autoUpdateAnimBg="0"/>
      <p:bldP spid="149508" grpId="0" animBg="1"/>
      <p:bldP spid="149509" grpId="0" autoUpdateAnimBg="0"/>
      <p:bldP spid="149510" grpId="0" autoUpdateAnimBg="0"/>
      <p:bldP spid="149511" grpId="0" autoUpdateAnimBg="0"/>
      <p:bldP spid="149512" grpId="0" autoUpdateAnimBg="0"/>
      <p:bldP spid="149513" grpId="0" autoUpdateAnimBg="0"/>
      <p:bldP spid="149514" grpId="0" autoUpdateAnimBg="0"/>
      <p:bldP spid="149515" grpId="0" autoUpdateAnimBg="0"/>
      <p:bldP spid="149516" grpId="0" animBg="1"/>
      <p:bldP spid="149517" grpId="0" autoUpdateAnimBg="0"/>
      <p:bldP spid="149518" grpId="0" autoUpdateAnimBg="0"/>
      <p:bldP spid="149519" grpId="0" autoUpdateAnimBg="0"/>
      <p:bldP spid="149520" grpId="0" autoUpdateAnimBg="0"/>
      <p:bldP spid="149521" grpId="0" autoUpdateAnimBg="0"/>
      <p:bldP spid="149522" grpId="0" autoUpdateAnimBg="0"/>
      <p:bldP spid="149523" grpId="0" autoUpdateAnimBg="0"/>
      <p:bldP spid="149524" grpId="0" autoUpdateAnimBg="0"/>
      <p:bldP spid="149525" grpId="0" animBg="1"/>
      <p:bldP spid="149526" grpId="0" autoUpdateAnimBg="0"/>
      <p:bldP spid="149527" grpId="0" autoUpdateAnimBg="0"/>
      <p:bldP spid="14952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1547813" y="836613"/>
            <a:ext cx="2519362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600" kern="10">
                <a:ln w="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4D0808">
                        <a:alpha val="96001"/>
                      </a:srgbClr>
                    </a:gs>
                    <a:gs pos="15000">
                      <a:srgbClr val="FF0300">
                        <a:alpha val="97200"/>
                      </a:srgbClr>
                    </a:gs>
                    <a:gs pos="27500">
                      <a:srgbClr val="FF7A00">
                        <a:alpha val="98200"/>
                      </a:srgbClr>
                    </a:gs>
                    <a:gs pos="50000">
                      <a:srgbClr val="FFF200"/>
                    </a:gs>
                    <a:gs pos="72500">
                      <a:srgbClr val="FF7A00">
                        <a:alpha val="98200"/>
                      </a:srgbClr>
                    </a:gs>
                    <a:gs pos="85000">
                      <a:srgbClr val="FF0300">
                        <a:alpha val="97200"/>
                      </a:srgbClr>
                    </a:gs>
                    <a:gs pos="100000">
                      <a:srgbClr val="4D0808">
                        <a:alpha val="96001"/>
                      </a:srgb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文体知识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92138" y="2143116"/>
            <a:ext cx="8156575" cy="264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zh-CN" altLang="en-US" sz="28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、新闻：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</a:rPr>
              <a:t>又称消息，是报纸最常用的文章样式。它用事实说话，及时报道最</a:t>
            </a:r>
            <a:r>
              <a:rPr lang="zh-CN" altLang="en-US" sz="28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新发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</a:rPr>
              <a:t>生的有社会价值的事实。从广义上讲，包括：消息、通讯、报告</a:t>
            </a:r>
            <a:r>
              <a:rPr lang="zh-CN" altLang="en-US" sz="28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文学；</a:t>
            </a:r>
            <a:endParaRPr lang="en-US" altLang="zh-CN" sz="2800" b="1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r>
              <a:rPr lang="zh-CN" altLang="en-US" sz="28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从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</a:rPr>
              <a:t>狭义上讲，就是指消息</a:t>
            </a:r>
            <a:r>
              <a:rPr lang="zh-CN" altLang="en-US" sz="28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。</a:t>
            </a:r>
            <a:endParaRPr lang="en-US" altLang="zh-CN" sz="2800" b="1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en-US" altLang="zh-CN" b="1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en-US" altLang="zh-CN" b="1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zh-CN" alt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 rot="10800000" flipV="1">
            <a:off x="468307" y="4525924"/>
            <a:ext cx="803278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zh-CN" altLang="en-US" sz="28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、新闻六要素：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</a:rPr>
              <a:t>人物、时间、地点、事件发生的原因、经过、结果。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JKS26_0101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5" name="Text Box 3"/>
          <p:cNvSpPr txBox="1">
            <a:spLocks noChangeArrowheads="1"/>
          </p:cNvSpPr>
          <p:nvPr/>
        </p:nvSpPr>
        <p:spPr bwMode="auto">
          <a:xfrm>
            <a:off x="457200" y="762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概括出该消息的背景和结语。</a:t>
            </a: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228600" y="838200"/>
            <a:ext cx="8305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FF00FF"/>
                </a:solidFill>
                <a:latin typeface="Times New Roman" pitchFamily="18" charset="0"/>
                <a:ea typeface="华文行楷" pitchFamily="2" charset="-122"/>
              </a:rPr>
              <a:t>背景：</a:t>
            </a:r>
            <a:r>
              <a:rPr kumimoji="1" lang="zh-CN" altLang="en-US" sz="3600" b="1">
                <a:latin typeface="Times New Roman" pitchFamily="18" charset="0"/>
                <a:ea typeface="华文新魏" pitchFamily="2" charset="-122"/>
              </a:rPr>
              <a:t>国民党政府拒绝签订和平协议。</a:t>
            </a: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381000" y="2643182"/>
            <a:ext cx="8763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你能概括这则新闻的中心吗？</a:t>
            </a:r>
          </a:p>
        </p:txBody>
      </p:sp>
      <p:sp>
        <p:nvSpPr>
          <p:cNvPr id="105480" name="Rectangle 8"/>
          <p:cNvSpPr>
            <a:spLocks noChangeArrowheads="1"/>
          </p:cNvSpPr>
          <p:nvPr/>
        </p:nvSpPr>
        <p:spPr bwMode="auto">
          <a:xfrm>
            <a:off x="381000" y="3571876"/>
            <a:ext cx="8458200" cy="181588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这篇新闻，气势磅礴，全面地报道了人民解放军的渡江战役，这是中国解放战争战略进攻阶段具有关键意义的胜利。这一历史，让我们看到正义战争的威力，认识到中国革命的胜利来之不易。</a:t>
            </a:r>
          </a:p>
        </p:txBody>
      </p:sp>
      <p:sp>
        <p:nvSpPr>
          <p:cNvPr id="105481" name="Text Box 9"/>
          <p:cNvSpPr txBox="1">
            <a:spLocks noChangeArrowheads="1"/>
          </p:cNvSpPr>
          <p:nvPr/>
        </p:nvSpPr>
        <p:spPr bwMode="auto">
          <a:xfrm>
            <a:off x="179388" y="1524000"/>
            <a:ext cx="89646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FF00FF"/>
                </a:solidFill>
                <a:latin typeface="Times New Roman" pitchFamily="18" charset="0"/>
                <a:ea typeface="华文行楷" pitchFamily="2" charset="-122"/>
              </a:rPr>
              <a:t>结语：</a:t>
            </a:r>
            <a:r>
              <a:rPr kumimoji="1" lang="zh-CN" altLang="en-US" sz="3600" b="1">
                <a:latin typeface="华文新魏" pitchFamily="2" charset="-122"/>
                <a:ea typeface="华文新魏" pitchFamily="2" charset="-122"/>
              </a:rPr>
              <a:t>人民解放军于</a:t>
            </a:r>
            <a:r>
              <a:rPr kumimoji="1" lang="en-US" altLang="zh-CN" sz="3600" b="1">
                <a:latin typeface="华文新魏" pitchFamily="2" charset="-122"/>
                <a:ea typeface="华文新魏" pitchFamily="2" charset="-122"/>
              </a:rPr>
              <a:t>23</a:t>
            </a:r>
            <a:r>
              <a:rPr kumimoji="1" lang="zh-CN" altLang="en-US" sz="3600" b="1">
                <a:latin typeface="华文新魏" pitchFamily="2" charset="-122"/>
                <a:ea typeface="华文新魏" pitchFamily="2" charset="-122"/>
              </a:rPr>
              <a:t>日全体渡过长江。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autoUpdateAnimBg="0"/>
      <p:bldP spid="105476" grpId="0" autoUpdateAnimBg="0"/>
      <p:bldP spid="105479" grpId="0" autoUpdateAnimBg="0"/>
      <p:bldP spid="105480" grpId="0"/>
      <p:bldP spid="10548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2"/>
          <p:cNvSpPr>
            <a:spLocks noChangeArrowheads="1" noChangeShapeType="1" noTextEdit="1"/>
          </p:cNvSpPr>
          <p:nvPr/>
        </p:nvSpPr>
        <p:spPr bwMode="auto">
          <a:xfrm>
            <a:off x="1258888" y="476250"/>
            <a:ext cx="3390900" cy="1095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 spc="-660">
                <a:ln w="12700" cap="sq">
                  <a:solidFill>
                    <a:srgbClr val="000099"/>
                  </a:solidFill>
                  <a:round/>
                  <a:headEnd type="none" w="sm" len="sm"/>
                  <a:tailEnd type="none" w="sm" len="sm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中宋"/>
              </a:rPr>
              <a:t>探究质疑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203325" y="2001838"/>
            <a:ext cx="18415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116013" y="1916113"/>
            <a:ext cx="7326312" cy="31400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en-US" altLang="zh-CN" sz="4000" b="1">
                <a:latin typeface="华文中宋" pitchFamily="2" charset="-122"/>
                <a:ea typeface="华文中宋" pitchFamily="2" charset="-122"/>
              </a:rPr>
              <a:t>1.</a:t>
            </a:r>
            <a:r>
              <a:rPr kumimoji="1" lang="zh-CN" altLang="en-US" sz="4000" b="1">
                <a:latin typeface="华文中宋" pitchFamily="2" charset="-122"/>
                <a:ea typeface="华文中宋" pitchFamily="2" charset="-122"/>
              </a:rPr>
              <a:t>标题中的</a:t>
            </a:r>
            <a:r>
              <a:rPr kumimoji="1" lang="zh-CN" altLang="en-US" sz="4000" b="1">
                <a:latin typeface="Times New Roman" pitchFamily="18" charset="0"/>
                <a:ea typeface="华文中宋" pitchFamily="2" charset="-122"/>
              </a:rPr>
              <a:t>“</a:t>
            </a:r>
            <a:r>
              <a:rPr kumimoji="1" lang="zh-CN" altLang="en-US" sz="4000" b="1">
                <a:latin typeface="华文中宋" pitchFamily="2" charset="-122"/>
                <a:ea typeface="华文中宋" pitchFamily="2" charset="-122"/>
              </a:rPr>
              <a:t>横渡长江</a:t>
            </a:r>
            <a:r>
              <a:rPr kumimoji="1" lang="zh-CN" altLang="en-US" sz="4000" b="1">
                <a:latin typeface="Times New Roman" pitchFamily="18" charset="0"/>
                <a:ea typeface="华文中宋" pitchFamily="2" charset="-122"/>
              </a:rPr>
              <a:t>”</a:t>
            </a:r>
            <a:r>
              <a:rPr kumimoji="1" lang="zh-CN" altLang="en-US" sz="4000" b="1">
                <a:latin typeface="华文中宋" pitchFamily="2" charset="-122"/>
                <a:ea typeface="华文中宋" pitchFamily="2" charset="-122"/>
              </a:rPr>
              <a:t>改为</a:t>
            </a:r>
            <a:r>
              <a:rPr kumimoji="1" lang="zh-CN" altLang="en-US" sz="4000" b="1">
                <a:latin typeface="Times New Roman" pitchFamily="18" charset="0"/>
                <a:ea typeface="华文中宋" pitchFamily="2" charset="-122"/>
              </a:rPr>
              <a:t>“</a:t>
            </a:r>
            <a:r>
              <a:rPr kumimoji="1" lang="zh-CN" altLang="en-US" sz="4000" b="1">
                <a:latin typeface="华文中宋" pitchFamily="2" charset="-122"/>
                <a:ea typeface="华文中宋" pitchFamily="2" charset="-122"/>
              </a:rPr>
              <a:t>胜利渡江</a:t>
            </a:r>
            <a:r>
              <a:rPr kumimoji="1" lang="zh-CN" altLang="en-US" sz="4000" b="1">
                <a:latin typeface="Times New Roman" pitchFamily="18" charset="0"/>
                <a:ea typeface="华文中宋" pitchFamily="2" charset="-122"/>
              </a:rPr>
              <a:t>”</a:t>
            </a:r>
            <a:r>
              <a:rPr kumimoji="1" lang="zh-CN" altLang="en-US" sz="4000" b="1">
                <a:latin typeface="华文中宋" pitchFamily="2" charset="-122"/>
                <a:ea typeface="华文中宋" pitchFamily="2" charset="-122"/>
              </a:rPr>
              <a:t>行不行？</a:t>
            </a:r>
          </a:p>
          <a:p>
            <a:r>
              <a:rPr kumimoji="1" lang="en-US" altLang="zh-CN" sz="4000" b="1">
                <a:latin typeface="华文中宋" pitchFamily="2" charset="-122"/>
                <a:ea typeface="华文中宋" pitchFamily="2" charset="-122"/>
              </a:rPr>
              <a:t>2.</a:t>
            </a:r>
            <a:r>
              <a:rPr kumimoji="1" lang="zh-CN" altLang="en-US" sz="4000" b="1">
                <a:latin typeface="华文中宋" pitchFamily="2" charset="-122"/>
                <a:ea typeface="华文中宋" pitchFamily="2" charset="-122"/>
              </a:rPr>
              <a:t>这则新闻写完了不发表，等待渡江役胜利之后再发表，不就可以改为</a:t>
            </a:r>
            <a:r>
              <a:rPr kumimoji="1" lang="zh-CN" altLang="en-US" sz="4000" b="1">
                <a:latin typeface="Times New Roman" pitchFamily="18" charset="0"/>
                <a:ea typeface="华文中宋" pitchFamily="2" charset="-122"/>
              </a:rPr>
              <a:t>“</a:t>
            </a:r>
            <a:r>
              <a:rPr kumimoji="1" lang="zh-CN" altLang="en-US" sz="4000" b="1">
                <a:latin typeface="华文中宋" pitchFamily="2" charset="-122"/>
                <a:ea typeface="华文中宋" pitchFamily="2" charset="-122"/>
              </a:rPr>
              <a:t>胜利渡江了吗？  </a:t>
            </a:r>
          </a:p>
        </p:txBody>
      </p:sp>
      <p:sp>
        <p:nvSpPr>
          <p:cNvPr id="143365" name="Text Box 5"/>
          <p:cNvSpPr txBox="1">
            <a:spLocks noChangeArrowheads="1"/>
          </p:cNvSpPr>
          <p:nvPr/>
        </p:nvSpPr>
        <p:spPr bwMode="auto">
          <a:xfrm>
            <a:off x="6083300" y="2420938"/>
            <a:ext cx="2089150" cy="714375"/>
          </a:xfrm>
          <a:prstGeom prst="rect">
            <a:avLst/>
          </a:prstGeom>
          <a:noFill/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真实性</a:t>
            </a:r>
          </a:p>
        </p:txBody>
      </p:sp>
      <p:sp>
        <p:nvSpPr>
          <p:cNvPr id="143366" name="Text Box 6"/>
          <p:cNvSpPr txBox="1">
            <a:spLocks noChangeArrowheads="1"/>
          </p:cNvSpPr>
          <p:nvPr/>
        </p:nvSpPr>
        <p:spPr bwMode="auto">
          <a:xfrm>
            <a:off x="6516688" y="4292600"/>
            <a:ext cx="1800225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  <a:ea typeface="华文中宋" pitchFamily="2" charset="-122"/>
              </a:rPr>
              <a:t>及时性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5" grpId="0" animBg="1"/>
      <p:bldP spid="1433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2"/>
          <p:cNvSpPr>
            <a:spLocks noChangeArrowheads="1" noChangeShapeType="1" noTextEdit="1"/>
          </p:cNvSpPr>
          <p:nvPr/>
        </p:nvSpPr>
        <p:spPr bwMode="auto">
          <a:xfrm>
            <a:off x="1258888" y="476250"/>
            <a:ext cx="3390900" cy="1095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 spc="-660">
                <a:ln w="12700" cap="sq">
                  <a:solidFill>
                    <a:srgbClr val="000099"/>
                  </a:solidFill>
                  <a:round/>
                  <a:headEnd type="none" w="sm" len="sm"/>
                  <a:tailEnd type="none" w="sm" len="sm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中宋"/>
              </a:rPr>
              <a:t>探究质疑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203325" y="2001838"/>
            <a:ext cx="18415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785786" y="1928802"/>
            <a:ext cx="7326312" cy="175432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en-US" altLang="zh-CN" sz="4000" b="1" smtClean="0">
                <a:latin typeface="华文中宋" pitchFamily="2" charset="-122"/>
                <a:ea typeface="华文中宋" pitchFamily="2" charset="-122"/>
              </a:rPr>
              <a:t>3</a:t>
            </a:r>
            <a:r>
              <a:rPr kumimoji="1" lang="en-US" altLang="zh-CN" sz="4000" b="1" smtClean="0">
                <a:latin typeface="华文中宋" pitchFamily="2" charset="-122"/>
                <a:ea typeface="华文中宋" pitchFamily="2" charset="-122"/>
              </a:rPr>
              <a:t>.</a:t>
            </a:r>
            <a:r>
              <a:rPr lang="zh-CN" altLang="en-US" sz="2800" b="1" smtClean="0">
                <a:solidFill>
                  <a:srgbClr val="2F20EC"/>
                </a:solidFill>
                <a:latin typeface="Times New Roman" pitchFamily="18" charset="0"/>
              </a:rPr>
              <a:t>东路与西路是同时发起渡江作战的，为什么先说西路军，再说东路军？</a:t>
            </a:r>
            <a:endParaRPr kumimoji="1" lang="zh-CN" altLang="en-US" sz="2800" b="1" smtClean="0">
              <a:latin typeface="华文中宋" pitchFamily="2" charset="-122"/>
              <a:ea typeface="华文中宋" pitchFamily="2" charset="-122"/>
            </a:endParaRPr>
          </a:p>
          <a:p>
            <a:r>
              <a:rPr kumimoji="1" lang="zh-CN" altLang="en-US" sz="4000" b="1" smtClean="0">
                <a:latin typeface="华文中宋" pitchFamily="2" charset="-122"/>
                <a:ea typeface="华文中宋" pitchFamily="2" charset="-122"/>
              </a:rPr>
              <a:t>  </a:t>
            </a:r>
            <a:endParaRPr kumimoji="1" lang="zh-CN" altLang="en-US" sz="40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3365" name="Text Box 5"/>
          <p:cNvSpPr txBox="1">
            <a:spLocks noChangeArrowheads="1"/>
          </p:cNvSpPr>
          <p:nvPr/>
        </p:nvSpPr>
        <p:spPr bwMode="auto">
          <a:xfrm rot="10800000" flipV="1">
            <a:off x="714348" y="3456054"/>
            <a:ext cx="7429552" cy="2000548"/>
          </a:xfrm>
          <a:prstGeom prst="rect">
            <a:avLst/>
          </a:prstGeom>
          <a:noFill/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r>
              <a:rPr lang="zh-CN" altLang="zh-CN" sz="4000" b="1" smtClean="0">
                <a:latin typeface="Times New Roman" pitchFamily="18" charset="0"/>
              </a:rPr>
              <a:t> </a:t>
            </a:r>
            <a:r>
              <a:rPr lang="zh-CN" altLang="en-US" sz="2800" b="1" smtClean="0">
                <a:latin typeface="Times New Roman" pitchFamily="18" charset="0"/>
              </a:rPr>
              <a:t>这几层意思按时间先后顺序以及各路军进展情况安排。中路军和西路军所遇到的敌人的抵抗均甚微弱，东路军所遇到抵抗较为顽强，所以中路、西路放在一起先写，东路军后写。</a:t>
            </a:r>
            <a:endParaRPr kumimoji="1" lang="zh-CN" altLang="en-US" sz="2800" b="1">
              <a:solidFill>
                <a:srgbClr val="FF0000"/>
              </a:solidFill>
              <a:latin typeface="Times New Roman" pitchFamily="18" charset="0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JKS36_11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1524000" y="228600"/>
            <a:ext cx="78486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</a:rPr>
              <a:t>本文是一篇消息（狭义新闻），它真实、及时、简要地报道人民解放军百万大军横渡长江的情况。全面介绍了渡江三路军的进军的时间、地点、战线、战况，使人对震惊中外的渡江战役之概貌有所了解。这则新闻的标题、导语和主体部分的结构安排等都颇有讲究，值得细心体味。文中的语言准确精练，铿锵有力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1547813" y="836613"/>
            <a:ext cx="2519362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600" kern="10">
                <a:ln w="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4D0808">
                        <a:alpha val="96001"/>
                      </a:srgbClr>
                    </a:gs>
                    <a:gs pos="15000">
                      <a:srgbClr val="FF0300">
                        <a:alpha val="97200"/>
                      </a:srgbClr>
                    </a:gs>
                    <a:gs pos="27500">
                      <a:srgbClr val="FF7A00">
                        <a:alpha val="98200"/>
                      </a:srgbClr>
                    </a:gs>
                    <a:gs pos="50000">
                      <a:srgbClr val="FFF200"/>
                    </a:gs>
                    <a:gs pos="72500">
                      <a:srgbClr val="FF7A00">
                        <a:alpha val="98200"/>
                      </a:srgbClr>
                    </a:gs>
                    <a:gs pos="85000">
                      <a:srgbClr val="FF0300">
                        <a:alpha val="97200"/>
                      </a:srgbClr>
                    </a:gs>
                    <a:gs pos="100000">
                      <a:srgbClr val="4D0808">
                        <a:alpha val="96001"/>
                      </a:srgb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文体知识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468312" y="2071678"/>
            <a:ext cx="674689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zh-CN" altLang="en-US" sz="20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、新闻结构五部分：</a:t>
            </a:r>
            <a:r>
              <a:rPr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</a:rPr>
              <a:t>标题、导语、主体、背景、结语。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684212" y="2500306"/>
            <a:ext cx="738824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（</a:t>
            </a:r>
            <a:r>
              <a:rPr lang="en-US" altLang="zh-CN" sz="2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zh-CN" altLang="en-US" sz="2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）标题：</a:t>
            </a:r>
            <a:r>
              <a:rPr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</a:rPr>
              <a:t>常利用多行形式。分为：</a:t>
            </a:r>
            <a:r>
              <a:rPr lang="zh-CN" altLang="en-US" sz="20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主标、引标、副标</a:t>
            </a:r>
            <a:r>
              <a:rPr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</a:rPr>
              <a:t>三种。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755650" y="3071810"/>
            <a:ext cx="79263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（</a:t>
            </a:r>
            <a:r>
              <a:rPr lang="en-US" altLang="zh-CN" sz="2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zh-CN" altLang="en-US" sz="2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）导语：</a:t>
            </a:r>
            <a:r>
              <a:rPr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</a:rPr>
              <a:t>消息开头的第一段或第一句话，它扼要地揭示消息的核心内容。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755650" y="3786190"/>
            <a:ext cx="79263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（</a:t>
            </a:r>
            <a:r>
              <a:rPr lang="en-US" altLang="zh-CN" sz="2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zh-CN" altLang="en-US" sz="2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）主体：</a:t>
            </a:r>
            <a:r>
              <a:rPr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</a:rPr>
              <a:t>消息的躯干，它用充足的事实表现主题，是对导语内容的进一</a:t>
            </a:r>
            <a:r>
              <a:rPr lang="zh-CN" altLang="en-US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步扩</a:t>
            </a:r>
            <a:r>
              <a:rPr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</a:rPr>
              <a:t>展和阐释。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827088" y="4500570"/>
            <a:ext cx="787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（</a:t>
            </a:r>
            <a:r>
              <a:rPr lang="en-US" altLang="zh-CN" sz="2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zh-CN" altLang="en-US" sz="2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）背景和结语：</a:t>
            </a:r>
            <a:r>
              <a:rPr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</a:rPr>
              <a:t>背景指的是消息发生的社会环境和自然环境。</a:t>
            </a:r>
            <a:r>
              <a:rPr lang="zh-CN" altLang="en-US" sz="20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背景和结</a:t>
            </a:r>
            <a:r>
              <a:rPr lang="zh-CN" altLang="en-US" sz="20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语 </a:t>
            </a:r>
            <a:r>
              <a:rPr lang="zh-CN" altLang="en-US" sz="20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有时可以暗含在主体中，没有明显标志。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428596" y="5357826"/>
            <a:ext cx="803277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  <a:r>
              <a:rPr lang="zh-CN" altLang="en-US" sz="20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、新闻的特征：</a:t>
            </a:r>
            <a:r>
              <a:rPr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</a:rPr>
              <a:t>用事实说话（</a:t>
            </a:r>
            <a:r>
              <a:rPr lang="zh-CN" altLang="en-US" sz="20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基本特征</a:t>
            </a:r>
            <a:r>
              <a:rPr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</a:rPr>
              <a:t>）、迅速及时、简明扼要</a:t>
            </a:r>
            <a:r>
              <a:rPr lang="zh-CN" altLang="en-US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。</a:t>
            </a:r>
            <a:endParaRPr lang="en-US" altLang="zh-CN" sz="2000" b="1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r>
              <a:rPr lang="en-US" altLang="zh-CN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altLang="zh-CN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    </a:t>
            </a:r>
            <a:r>
              <a:rPr lang="zh-CN" altLang="en-US" sz="2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（传播性、真实性、时效性）</a:t>
            </a:r>
            <a:endParaRPr lang="zh-CN" altLang="en-US" sz="20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539750" y="6072206"/>
            <a:ext cx="79613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  <a:r>
              <a:rPr lang="zh-CN" altLang="en-US" sz="20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、新闻在表达方式上的特点：</a:t>
            </a:r>
            <a:r>
              <a:rPr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</a:rPr>
              <a:t>以记叙为主，可适当议论。</a:t>
            </a:r>
          </a:p>
        </p:txBody>
      </p:sp>
      <p:sp>
        <p:nvSpPr>
          <p:cNvPr id="9230" name="AutoShape 14"/>
          <p:cNvSpPr>
            <a:spLocks/>
          </p:cNvSpPr>
          <p:nvPr/>
        </p:nvSpPr>
        <p:spPr bwMode="auto">
          <a:xfrm>
            <a:off x="714348" y="2714620"/>
            <a:ext cx="71438" cy="1285884"/>
          </a:xfrm>
          <a:prstGeom prst="leftBrace">
            <a:avLst>
              <a:gd name="adj1" fmla="val 4981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zh-CN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107950" y="3071811"/>
            <a:ext cx="644525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必不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可少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4284663" y="1125538"/>
            <a:ext cx="4037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“</a:t>
            </a:r>
            <a:r>
              <a:rPr lang="en-US" altLang="zh-CN" sz="24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zh-CN" altLang="en-US" sz="24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三特征、五结构、六要素 </a:t>
            </a:r>
            <a:r>
              <a:rPr lang="zh-CN" altLang="en-US" sz="24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”</a:t>
            </a:r>
            <a:endParaRPr lang="zh-CN" altLang="en-US" sz="2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  <p:bldP spid="9224" grpId="0"/>
      <p:bldP spid="9225" grpId="0"/>
      <p:bldP spid="9226" grpId="0"/>
      <p:bldP spid="9227" grpId="0"/>
      <p:bldP spid="9228" grpId="0"/>
      <p:bldP spid="9229" grpId="0"/>
      <p:bldP spid="9230" grpId="0" animBg="1"/>
      <p:bldP spid="9231" grpId="0"/>
      <p:bldP spid="92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JKS26_0100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1" name="WordArt 3"/>
          <p:cNvSpPr>
            <a:spLocks noChangeArrowheads="1" noChangeShapeType="1" noTextEdit="1"/>
          </p:cNvSpPr>
          <p:nvPr/>
        </p:nvSpPr>
        <p:spPr bwMode="auto">
          <a:xfrm>
            <a:off x="914400" y="228600"/>
            <a:ext cx="251936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600" kern="10">
                <a:ln w="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4D0808">
                        <a:alpha val="96001"/>
                      </a:srgbClr>
                    </a:gs>
                    <a:gs pos="15000">
                      <a:srgbClr val="FF0300">
                        <a:alpha val="97200"/>
                      </a:srgbClr>
                    </a:gs>
                    <a:gs pos="27500">
                      <a:srgbClr val="FF7A00">
                        <a:alpha val="98200"/>
                      </a:srgbClr>
                    </a:gs>
                    <a:gs pos="50000">
                      <a:srgbClr val="FFF200"/>
                    </a:gs>
                    <a:gs pos="72500">
                      <a:srgbClr val="FF7A00">
                        <a:alpha val="98200"/>
                      </a:srgbClr>
                    </a:gs>
                    <a:gs pos="85000">
                      <a:srgbClr val="FF0300">
                        <a:alpha val="97200"/>
                      </a:srgbClr>
                    </a:gs>
                    <a:gs pos="100000">
                      <a:srgbClr val="4D0808">
                        <a:alpha val="96001"/>
                      </a:srgbClr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背景材料</a:t>
            </a:r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0" y="1050925"/>
            <a:ext cx="9387506" cy="5853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600">
                <a:solidFill>
                  <a:srgbClr val="000000"/>
                </a:solidFill>
              </a:rPr>
              <a:t>       </a:t>
            </a:r>
            <a:r>
              <a:rPr lang="zh-CN" altLang="en-US" sz="2600" b="1">
                <a:solidFill>
                  <a:srgbClr val="000000"/>
                </a:solidFill>
              </a:rPr>
              <a:t>一九四九年初，淮海、辽沈、平津三大战役结束， 我人民</a:t>
            </a:r>
          </a:p>
          <a:p>
            <a:pPr>
              <a:lnSpc>
                <a:spcPct val="160000"/>
              </a:lnSpc>
            </a:pPr>
            <a:r>
              <a:rPr lang="zh-CN" altLang="en-US" sz="2600" b="1">
                <a:solidFill>
                  <a:srgbClr val="000000"/>
                </a:solidFill>
              </a:rPr>
              <a:t>解放军在全国取得胜利已成定局。但国民党反动派依然负隅顽</a:t>
            </a:r>
          </a:p>
          <a:p>
            <a:pPr>
              <a:lnSpc>
                <a:spcPct val="160000"/>
              </a:lnSpc>
            </a:pPr>
            <a:r>
              <a:rPr lang="zh-CN" altLang="en-US" sz="2600" b="1">
                <a:solidFill>
                  <a:srgbClr val="000000"/>
                </a:solidFill>
              </a:rPr>
              <a:t>抗， 在对长江防线经过三个月的苦心经营后，于</a:t>
            </a:r>
            <a:r>
              <a:rPr lang="en-US" altLang="zh-CN" sz="2600" b="1">
                <a:solidFill>
                  <a:srgbClr val="000000"/>
                </a:solidFill>
              </a:rPr>
              <a:t>4</a:t>
            </a:r>
            <a:r>
              <a:rPr lang="zh-CN" altLang="en-US" sz="2600" b="1">
                <a:solidFill>
                  <a:srgbClr val="000000"/>
                </a:solidFill>
              </a:rPr>
              <a:t>月</a:t>
            </a:r>
            <a:r>
              <a:rPr lang="en-US" altLang="zh-CN" sz="2600" b="1">
                <a:solidFill>
                  <a:srgbClr val="000000"/>
                </a:solidFill>
              </a:rPr>
              <a:t>20</a:t>
            </a:r>
            <a:r>
              <a:rPr lang="zh-CN" altLang="en-US" sz="2600" b="1">
                <a:solidFill>
                  <a:srgbClr val="000000"/>
                </a:solidFill>
              </a:rPr>
              <a:t>日悍然</a:t>
            </a:r>
          </a:p>
          <a:p>
            <a:pPr>
              <a:lnSpc>
                <a:spcPct val="160000"/>
              </a:lnSpc>
            </a:pPr>
            <a:r>
              <a:rPr lang="zh-CN" altLang="en-US" sz="2600" b="1">
                <a:solidFill>
                  <a:srgbClr val="000000"/>
                </a:solidFill>
              </a:rPr>
              <a:t>拒绝签订国内和平协定。</a:t>
            </a:r>
            <a:r>
              <a:rPr lang="en-US" altLang="zh-CN" sz="2600" b="1">
                <a:solidFill>
                  <a:srgbClr val="000000"/>
                </a:solidFill>
              </a:rPr>
              <a:t>4</a:t>
            </a:r>
            <a:r>
              <a:rPr lang="zh-CN" altLang="en-US" sz="2600" b="1">
                <a:solidFill>
                  <a:srgbClr val="000000"/>
                </a:solidFill>
              </a:rPr>
              <a:t>月</a:t>
            </a:r>
            <a:r>
              <a:rPr lang="en-US" altLang="zh-CN" sz="2600" b="1">
                <a:solidFill>
                  <a:srgbClr val="000000"/>
                </a:solidFill>
              </a:rPr>
              <a:t>21</a:t>
            </a:r>
            <a:r>
              <a:rPr lang="zh-CN" altLang="en-US" sz="2600" b="1">
                <a:solidFill>
                  <a:srgbClr val="000000"/>
                </a:solidFill>
              </a:rPr>
              <a:t>日， 毛泽东和朱德立即发布了</a:t>
            </a:r>
          </a:p>
          <a:p>
            <a:pPr>
              <a:lnSpc>
                <a:spcPct val="160000"/>
              </a:lnSpc>
            </a:pPr>
            <a:r>
              <a:rPr lang="en-US" altLang="zh-CN" sz="2600" b="1">
                <a:solidFill>
                  <a:srgbClr val="000000"/>
                </a:solidFill>
              </a:rPr>
              <a:t>《</a:t>
            </a:r>
            <a:r>
              <a:rPr lang="zh-CN" altLang="en-US" sz="2600" b="1">
                <a:solidFill>
                  <a:srgbClr val="000000"/>
                </a:solidFill>
              </a:rPr>
              <a:t>向全国进军的命令</a:t>
            </a:r>
            <a:r>
              <a:rPr lang="en-US" altLang="zh-CN" sz="2600" b="1">
                <a:solidFill>
                  <a:srgbClr val="000000"/>
                </a:solidFill>
              </a:rPr>
              <a:t>》</a:t>
            </a:r>
            <a:r>
              <a:rPr lang="zh-CN" altLang="en-US" sz="2600" b="1">
                <a:solidFill>
                  <a:srgbClr val="000000"/>
                </a:solidFill>
              </a:rPr>
              <a:t>，于该日凌晨发起了渡江战役。</a:t>
            </a:r>
            <a:r>
              <a:rPr lang="en-US" altLang="zh-CN" sz="2600" b="1">
                <a:solidFill>
                  <a:srgbClr val="000000"/>
                </a:solidFill>
              </a:rPr>
              <a:t>22</a:t>
            </a:r>
            <a:r>
              <a:rPr lang="zh-CN" altLang="en-US" sz="2600" b="1">
                <a:solidFill>
                  <a:srgbClr val="000000"/>
                </a:solidFill>
              </a:rPr>
              <a:t>日</a:t>
            </a:r>
            <a:r>
              <a:rPr lang="en-US" altLang="zh-CN" sz="2600" b="1">
                <a:solidFill>
                  <a:srgbClr val="000000"/>
                </a:solidFill>
              </a:rPr>
              <a:t>2</a:t>
            </a:r>
          </a:p>
          <a:p>
            <a:pPr>
              <a:lnSpc>
                <a:spcPct val="160000"/>
              </a:lnSpc>
            </a:pPr>
            <a:r>
              <a:rPr lang="zh-CN" altLang="en-US" sz="2600" b="1">
                <a:solidFill>
                  <a:srgbClr val="000000"/>
                </a:solidFill>
              </a:rPr>
              <a:t>时， 新华社播发了毛泽东撰写的消息</a:t>
            </a:r>
            <a:r>
              <a:rPr lang="en-US" altLang="zh-CN" sz="2600" b="1">
                <a:solidFill>
                  <a:srgbClr val="000000"/>
                </a:solidFill>
              </a:rPr>
              <a:t>《 </a:t>
            </a:r>
            <a:r>
              <a:rPr lang="zh-CN" altLang="en-US" sz="2600" b="1">
                <a:solidFill>
                  <a:srgbClr val="000000"/>
                </a:solidFill>
              </a:rPr>
              <a:t>我三十万大军胜利渡</a:t>
            </a:r>
          </a:p>
          <a:p>
            <a:pPr>
              <a:lnSpc>
                <a:spcPct val="160000"/>
              </a:lnSpc>
            </a:pPr>
            <a:r>
              <a:rPr lang="zh-CN" altLang="en-US" sz="2600" b="1">
                <a:solidFill>
                  <a:srgbClr val="000000"/>
                </a:solidFill>
              </a:rPr>
              <a:t>过长江</a:t>
            </a:r>
            <a:r>
              <a:rPr lang="en-US" altLang="zh-CN" sz="2600" b="1">
                <a:solidFill>
                  <a:srgbClr val="000000"/>
                </a:solidFill>
              </a:rPr>
              <a:t>》</a:t>
            </a:r>
            <a:r>
              <a:rPr lang="zh-CN" altLang="en-US" sz="2600" b="1">
                <a:solidFill>
                  <a:srgbClr val="000000"/>
                </a:solidFill>
              </a:rPr>
              <a:t>，报道了中路军战况。</a:t>
            </a:r>
            <a:r>
              <a:rPr lang="en-US" altLang="zh-CN" sz="2600" b="1">
                <a:solidFill>
                  <a:srgbClr val="000000"/>
                </a:solidFill>
              </a:rPr>
              <a:t>22</a:t>
            </a:r>
            <a:r>
              <a:rPr lang="zh-CN" altLang="en-US" sz="2600" b="1">
                <a:solidFill>
                  <a:srgbClr val="000000"/>
                </a:solidFill>
              </a:rPr>
              <a:t>日夜，毛泽东</a:t>
            </a:r>
          </a:p>
          <a:p>
            <a:pPr>
              <a:lnSpc>
                <a:spcPct val="160000"/>
              </a:lnSpc>
            </a:pPr>
            <a:r>
              <a:rPr lang="zh-CN" altLang="en-US" sz="2600" b="1">
                <a:solidFill>
                  <a:srgbClr val="000000"/>
                </a:solidFill>
              </a:rPr>
              <a:t>又写</a:t>
            </a:r>
            <a:r>
              <a:rPr lang="zh-CN" altLang="en-US" sz="2600" b="1" smtClean="0">
                <a:solidFill>
                  <a:srgbClr val="000000"/>
                </a:solidFill>
              </a:rPr>
              <a:t>了全</a:t>
            </a:r>
            <a:r>
              <a:rPr lang="zh-CN" altLang="en-US" sz="2600" b="1">
                <a:solidFill>
                  <a:srgbClr val="000000"/>
                </a:solidFill>
              </a:rPr>
              <a:t>面报道前线最新战况的新闻稿</a:t>
            </a:r>
          </a:p>
          <a:p>
            <a:pPr>
              <a:lnSpc>
                <a:spcPct val="160000"/>
              </a:lnSpc>
            </a:pPr>
            <a:r>
              <a:rPr lang="en-US" altLang="zh-CN" sz="2600" b="1">
                <a:solidFill>
                  <a:srgbClr val="000000"/>
                </a:solidFill>
                <a:latin typeface="Arial" charset="0"/>
              </a:rPr>
              <a:t>——</a:t>
            </a:r>
            <a:r>
              <a:rPr lang="en-US" altLang="zh-CN" sz="2600" b="1">
                <a:solidFill>
                  <a:srgbClr val="000000"/>
                </a:solidFill>
              </a:rPr>
              <a:t>《</a:t>
            </a:r>
            <a:r>
              <a:rPr lang="zh-CN" altLang="en-US" sz="2600" b="1">
                <a:solidFill>
                  <a:srgbClr val="000000"/>
                </a:solidFill>
              </a:rPr>
              <a:t>人民解放军百万大军横渡长江</a:t>
            </a:r>
            <a:r>
              <a:rPr lang="en-US" altLang="zh-CN" sz="2600" b="1">
                <a:solidFill>
                  <a:srgbClr val="000000"/>
                </a:solidFill>
              </a:rPr>
              <a:t>》</a:t>
            </a:r>
            <a:r>
              <a:rPr lang="zh-CN" altLang="en-US" sz="2600" b="1">
                <a:solidFill>
                  <a:srgbClr val="000000"/>
                </a:solidFill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272"/>
          </a:xfrm>
        </p:grpSpPr>
        <p:pic>
          <p:nvPicPr>
            <p:cNvPr id="6164" name="Picture 3" descr="长江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5760" cy="4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65" name="Text Box 4"/>
            <p:cNvSpPr txBox="1">
              <a:spLocks noChangeArrowheads="1"/>
            </p:cNvSpPr>
            <p:nvPr/>
          </p:nvSpPr>
          <p:spPr bwMode="auto">
            <a:xfrm>
              <a:off x="0" y="3571"/>
              <a:ext cx="576" cy="31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>
                  <a:latin typeface="Times New Roman" pitchFamily="18" charset="0"/>
                  <a:ea typeface="黑体" pitchFamily="2" charset="-122"/>
                </a:rPr>
                <a:t>九江</a:t>
              </a:r>
            </a:p>
          </p:txBody>
        </p:sp>
        <p:sp>
          <p:nvSpPr>
            <p:cNvPr id="6166" name="Text Box 5"/>
            <p:cNvSpPr txBox="1">
              <a:spLocks noChangeArrowheads="1"/>
            </p:cNvSpPr>
            <p:nvPr/>
          </p:nvSpPr>
          <p:spPr bwMode="auto">
            <a:xfrm>
              <a:off x="5184" y="816"/>
              <a:ext cx="567" cy="2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800">
                  <a:latin typeface="Times New Roman" pitchFamily="18" charset="0"/>
                  <a:ea typeface="黑体" pitchFamily="2" charset="-122"/>
                </a:rPr>
                <a:t>江阴</a:t>
              </a:r>
            </a:p>
          </p:txBody>
        </p:sp>
        <p:sp>
          <p:nvSpPr>
            <p:cNvPr id="6167" name="Text Box 6"/>
            <p:cNvSpPr txBox="1">
              <a:spLocks noChangeArrowheads="1"/>
            </p:cNvSpPr>
            <p:nvPr/>
          </p:nvSpPr>
          <p:spPr bwMode="auto">
            <a:xfrm>
              <a:off x="1440" y="2305"/>
              <a:ext cx="624" cy="32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>
                  <a:latin typeface="Times New Roman" pitchFamily="18" charset="0"/>
                  <a:ea typeface="黑体" pitchFamily="2" charset="-122"/>
                </a:rPr>
                <a:t>安庆</a:t>
              </a:r>
            </a:p>
          </p:txBody>
        </p:sp>
        <p:sp>
          <p:nvSpPr>
            <p:cNvPr id="6168" name="Text Box 7"/>
            <p:cNvSpPr txBox="1">
              <a:spLocks noChangeArrowheads="1"/>
            </p:cNvSpPr>
            <p:nvPr/>
          </p:nvSpPr>
          <p:spPr bwMode="auto">
            <a:xfrm>
              <a:off x="3408" y="1305"/>
              <a:ext cx="720" cy="32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>
                  <a:latin typeface="Times New Roman" pitchFamily="18" charset="0"/>
                  <a:ea typeface="黑体" pitchFamily="2" charset="-122"/>
                </a:rPr>
                <a:t>芜湖</a:t>
              </a:r>
            </a:p>
          </p:txBody>
        </p:sp>
      </p:grpSp>
      <p:sp>
        <p:nvSpPr>
          <p:cNvPr id="100360" name="Text Box 8"/>
          <p:cNvSpPr txBox="1">
            <a:spLocks noChangeArrowheads="1"/>
          </p:cNvSpPr>
          <p:nvPr/>
        </p:nvSpPr>
        <p:spPr bwMode="auto">
          <a:xfrm>
            <a:off x="215900" y="6083300"/>
            <a:ext cx="914400" cy="5032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九江</a:t>
            </a:r>
          </a:p>
        </p:txBody>
      </p:sp>
      <p:sp>
        <p:nvSpPr>
          <p:cNvPr id="100361" name="Text Box 9"/>
          <p:cNvSpPr txBox="1">
            <a:spLocks noChangeArrowheads="1"/>
          </p:cNvSpPr>
          <p:nvPr/>
        </p:nvSpPr>
        <p:spPr bwMode="auto">
          <a:xfrm>
            <a:off x="8369300" y="1587500"/>
            <a:ext cx="9144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江阴</a:t>
            </a:r>
          </a:p>
        </p:txBody>
      </p:sp>
      <p:sp>
        <p:nvSpPr>
          <p:cNvPr id="100362" name="Text Box 10"/>
          <p:cNvSpPr txBox="1">
            <a:spLocks noChangeArrowheads="1"/>
          </p:cNvSpPr>
          <p:nvPr/>
        </p:nvSpPr>
        <p:spPr bwMode="auto">
          <a:xfrm>
            <a:off x="2501900" y="3887788"/>
            <a:ext cx="990600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安庆</a:t>
            </a:r>
          </a:p>
        </p:txBody>
      </p:sp>
      <p:sp>
        <p:nvSpPr>
          <p:cNvPr id="100363" name="Text Box 11"/>
          <p:cNvSpPr txBox="1">
            <a:spLocks noChangeArrowheads="1"/>
          </p:cNvSpPr>
          <p:nvPr/>
        </p:nvSpPr>
        <p:spPr bwMode="auto">
          <a:xfrm>
            <a:off x="5651500" y="2349500"/>
            <a:ext cx="106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芜湖</a:t>
            </a:r>
          </a:p>
        </p:txBody>
      </p:sp>
      <p:sp>
        <p:nvSpPr>
          <p:cNvPr id="100364" name="Text Box 12"/>
          <p:cNvSpPr txBox="1">
            <a:spLocks noChangeArrowheads="1"/>
          </p:cNvSpPr>
          <p:nvPr/>
        </p:nvSpPr>
        <p:spPr bwMode="auto">
          <a:xfrm rot="-2103678">
            <a:off x="762000" y="4191000"/>
            <a:ext cx="190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6600FF"/>
                </a:solidFill>
                <a:latin typeface="Times New Roman" pitchFamily="18" charset="0"/>
                <a:ea typeface="方正行楷简体" pitchFamily="2" charset="-122"/>
              </a:rPr>
              <a:t>西路军</a:t>
            </a:r>
          </a:p>
        </p:txBody>
      </p:sp>
      <p:sp>
        <p:nvSpPr>
          <p:cNvPr id="100365" name="Text Box 13"/>
          <p:cNvSpPr txBox="1">
            <a:spLocks noChangeArrowheads="1"/>
          </p:cNvSpPr>
          <p:nvPr/>
        </p:nvSpPr>
        <p:spPr bwMode="auto">
          <a:xfrm rot="-1918089">
            <a:off x="827088" y="4724400"/>
            <a:ext cx="22907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6600FF"/>
                </a:solidFill>
                <a:latin typeface="Times New Roman" pitchFamily="18" charset="0"/>
              </a:rPr>
              <a:t>（</a:t>
            </a:r>
            <a:r>
              <a:rPr kumimoji="1" lang="en-US" altLang="zh-CN" sz="3200" b="1">
                <a:solidFill>
                  <a:srgbClr val="6600FF"/>
                </a:solidFill>
                <a:latin typeface="Times New Roman" pitchFamily="18" charset="0"/>
              </a:rPr>
              <a:t>35</a:t>
            </a:r>
            <a:r>
              <a:rPr kumimoji="1" lang="zh-CN" altLang="en-US" sz="3200" b="1">
                <a:solidFill>
                  <a:srgbClr val="6600FF"/>
                </a:solidFill>
                <a:latin typeface="Times New Roman" pitchFamily="18" charset="0"/>
              </a:rPr>
              <a:t>万）</a:t>
            </a:r>
          </a:p>
        </p:txBody>
      </p:sp>
      <p:sp>
        <p:nvSpPr>
          <p:cNvPr id="100366" name="Text Box 14"/>
          <p:cNvSpPr txBox="1">
            <a:spLocks noChangeArrowheads="1"/>
          </p:cNvSpPr>
          <p:nvPr/>
        </p:nvSpPr>
        <p:spPr bwMode="auto">
          <a:xfrm rot="-2588475">
            <a:off x="2590800" y="2286000"/>
            <a:ext cx="190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3300"/>
                </a:solidFill>
                <a:latin typeface="Times New Roman" pitchFamily="18" charset="0"/>
                <a:ea typeface="方正行楷简体" pitchFamily="2" charset="-122"/>
              </a:rPr>
              <a:t>中路军</a:t>
            </a:r>
          </a:p>
        </p:txBody>
      </p:sp>
      <p:sp>
        <p:nvSpPr>
          <p:cNvPr id="100367" name="Rectangle 15"/>
          <p:cNvSpPr>
            <a:spLocks noChangeArrowheads="1"/>
          </p:cNvSpPr>
          <p:nvPr/>
        </p:nvSpPr>
        <p:spPr bwMode="auto">
          <a:xfrm rot="-2495500">
            <a:off x="3203575" y="2636838"/>
            <a:ext cx="1638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（</a:t>
            </a: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30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万）</a:t>
            </a:r>
          </a:p>
        </p:txBody>
      </p:sp>
      <p:sp>
        <p:nvSpPr>
          <p:cNvPr id="100368" name="Text Box 16"/>
          <p:cNvSpPr txBox="1">
            <a:spLocks noChangeArrowheads="1"/>
          </p:cNvSpPr>
          <p:nvPr/>
        </p:nvSpPr>
        <p:spPr bwMode="auto">
          <a:xfrm rot="-2588475">
            <a:off x="3949700" y="412750"/>
            <a:ext cx="190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33CC"/>
                </a:solidFill>
                <a:latin typeface="Times New Roman" pitchFamily="18" charset="0"/>
                <a:ea typeface="方正行楷简体" pitchFamily="2" charset="-122"/>
              </a:rPr>
              <a:t>东路军</a:t>
            </a:r>
          </a:p>
        </p:txBody>
      </p:sp>
      <p:sp>
        <p:nvSpPr>
          <p:cNvPr id="100369" name="Rectangle 17"/>
          <p:cNvSpPr>
            <a:spLocks noChangeArrowheads="1"/>
          </p:cNvSpPr>
          <p:nvPr/>
        </p:nvSpPr>
        <p:spPr bwMode="auto">
          <a:xfrm rot="-2653308">
            <a:off x="4356100" y="981075"/>
            <a:ext cx="1633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66CC"/>
                </a:solidFill>
                <a:latin typeface="Times New Roman" pitchFamily="18" charset="0"/>
              </a:rPr>
              <a:t>（</a:t>
            </a:r>
            <a:r>
              <a:rPr kumimoji="1" lang="en-US" altLang="zh-CN" sz="2400" b="1">
                <a:solidFill>
                  <a:srgbClr val="FF66CC"/>
                </a:solidFill>
                <a:latin typeface="Times New Roman" pitchFamily="18" charset="0"/>
              </a:rPr>
              <a:t>35</a:t>
            </a:r>
            <a:r>
              <a:rPr kumimoji="1" lang="zh-CN" altLang="en-US" sz="2400" b="1">
                <a:solidFill>
                  <a:srgbClr val="FF66CC"/>
                </a:solidFill>
                <a:latin typeface="Times New Roman" pitchFamily="18" charset="0"/>
              </a:rPr>
              <a:t>万）</a:t>
            </a: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1474788" y="620713"/>
            <a:ext cx="7391400" cy="5562600"/>
            <a:chOff x="720" y="192"/>
            <a:chExt cx="4656" cy="3504"/>
          </a:xfrm>
        </p:grpSpPr>
        <p:sp>
          <p:nvSpPr>
            <p:cNvPr id="6161" name="Freeform 19"/>
            <p:cNvSpPr>
              <a:spLocks/>
            </p:cNvSpPr>
            <p:nvPr/>
          </p:nvSpPr>
          <p:spPr bwMode="auto">
            <a:xfrm>
              <a:off x="720" y="2665"/>
              <a:ext cx="1284" cy="1031"/>
            </a:xfrm>
            <a:custGeom>
              <a:avLst/>
              <a:gdLst>
                <a:gd name="T0" fmla="*/ 0 w 1284"/>
                <a:gd name="T1" fmla="*/ 1031 h 1008"/>
                <a:gd name="T2" fmla="*/ 24 w 1284"/>
                <a:gd name="T3" fmla="*/ 957 h 1008"/>
                <a:gd name="T4" fmla="*/ 132 w 1284"/>
                <a:gd name="T5" fmla="*/ 896 h 1008"/>
                <a:gd name="T6" fmla="*/ 264 w 1284"/>
                <a:gd name="T7" fmla="*/ 933 h 1008"/>
                <a:gd name="T8" fmla="*/ 336 w 1284"/>
                <a:gd name="T9" fmla="*/ 970 h 1008"/>
                <a:gd name="T10" fmla="*/ 408 w 1284"/>
                <a:gd name="T11" fmla="*/ 933 h 1008"/>
                <a:gd name="T12" fmla="*/ 456 w 1284"/>
                <a:gd name="T13" fmla="*/ 884 h 1008"/>
                <a:gd name="T14" fmla="*/ 804 w 1284"/>
                <a:gd name="T15" fmla="*/ 638 h 1008"/>
                <a:gd name="T16" fmla="*/ 924 w 1284"/>
                <a:gd name="T17" fmla="*/ 491 h 1008"/>
                <a:gd name="T18" fmla="*/ 936 w 1284"/>
                <a:gd name="T19" fmla="*/ 454 h 1008"/>
                <a:gd name="T20" fmla="*/ 1008 w 1284"/>
                <a:gd name="T21" fmla="*/ 405 h 1008"/>
                <a:gd name="T22" fmla="*/ 1020 w 1284"/>
                <a:gd name="T23" fmla="*/ 233 h 1008"/>
                <a:gd name="T24" fmla="*/ 1080 w 1284"/>
                <a:gd name="T25" fmla="*/ 110 h 1008"/>
                <a:gd name="T26" fmla="*/ 1200 w 1284"/>
                <a:gd name="T27" fmla="*/ 61 h 1008"/>
                <a:gd name="T28" fmla="*/ 1284 w 1284"/>
                <a:gd name="T29" fmla="*/ 0 h 100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284"/>
                <a:gd name="T46" fmla="*/ 0 h 1008"/>
                <a:gd name="T47" fmla="*/ 1284 w 1284"/>
                <a:gd name="T48" fmla="*/ 1008 h 100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284" h="1008">
                  <a:moveTo>
                    <a:pt x="0" y="1008"/>
                  </a:moveTo>
                  <a:cubicBezTo>
                    <a:pt x="8" y="984"/>
                    <a:pt x="3" y="950"/>
                    <a:pt x="24" y="936"/>
                  </a:cubicBezTo>
                  <a:cubicBezTo>
                    <a:pt x="60" y="912"/>
                    <a:pt x="96" y="900"/>
                    <a:pt x="132" y="876"/>
                  </a:cubicBezTo>
                  <a:cubicBezTo>
                    <a:pt x="175" y="890"/>
                    <a:pt x="223" y="892"/>
                    <a:pt x="264" y="912"/>
                  </a:cubicBezTo>
                  <a:cubicBezTo>
                    <a:pt x="357" y="959"/>
                    <a:pt x="246" y="918"/>
                    <a:pt x="336" y="948"/>
                  </a:cubicBezTo>
                  <a:cubicBezTo>
                    <a:pt x="360" y="940"/>
                    <a:pt x="391" y="933"/>
                    <a:pt x="408" y="912"/>
                  </a:cubicBezTo>
                  <a:cubicBezTo>
                    <a:pt x="455" y="854"/>
                    <a:pt x="377" y="890"/>
                    <a:pt x="456" y="864"/>
                  </a:cubicBezTo>
                  <a:cubicBezTo>
                    <a:pt x="520" y="767"/>
                    <a:pt x="704" y="691"/>
                    <a:pt x="804" y="624"/>
                  </a:cubicBezTo>
                  <a:cubicBezTo>
                    <a:pt x="833" y="605"/>
                    <a:pt x="911" y="518"/>
                    <a:pt x="924" y="480"/>
                  </a:cubicBezTo>
                  <a:cubicBezTo>
                    <a:pt x="928" y="468"/>
                    <a:pt x="927" y="453"/>
                    <a:pt x="936" y="444"/>
                  </a:cubicBezTo>
                  <a:cubicBezTo>
                    <a:pt x="956" y="424"/>
                    <a:pt x="1008" y="396"/>
                    <a:pt x="1008" y="396"/>
                  </a:cubicBezTo>
                  <a:cubicBezTo>
                    <a:pt x="1054" y="327"/>
                    <a:pt x="1046" y="307"/>
                    <a:pt x="1020" y="228"/>
                  </a:cubicBezTo>
                  <a:cubicBezTo>
                    <a:pt x="1033" y="161"/>
                    <a:pt x="1024" y="145"/>
                    <a:pt x="1080" y="108"/>
                  </a:cubicBezTo>
                  <a:cubicBezTo>
                    <a:pt x="1107" y="27"/>
                    <a:pt x="1069" y="104"/>
                    <a:pt x="1200" y="60"/>
                  </a:cubicBezTo>
                  <a:cubicBezTo>
                    <a:pt x="1238" y="47"/>
                    <a:pt x="1259" y="25"/>
                    <a:pt x="1284" y="0"/>
                  </a:cubicBezTo>
                </a:path>
              </a:pathLst>
            </a:custGeom>
            <a:noFill/>
            <a:ln w="1428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Freeform 20"/>
            <p:cNvSpPr>
              <a:spLocks/>
            </p:cNvSpPr>
            <p:nvPr/>
          </p:nvSpPr>
          <p:spPr bwMode="auto">
            <a:xfrm>
              <a:off x="1968" y="1465"/>
              <a:ext cx="1381" cy="1248"/>
            </a:xfrm>
            <a:custGeom>
              <a:avLst/>
              <a:gdLst>
                <a:gd name="T0" fmla="*/ 1344 w 1381"/>
                <a:gd name="T1" fmla="*/ 0 h 1248"/>
                <a:gd name="T2" fmla="*/ 1308 w 1381"/>
                <a:gd name="T3" fmla="*/ 132 h 1248"/>
                <a:gd name="T4" fmla="*/ 1152 w 1381"/>
                <a:gd name="T5" fmla="*/ 156 h 1248"/>
                <a:gd name="T6" fmla="*/ 1080 w 1381"/>
                <a:gd name="T7" fmla="*/ 204 h 1248"/>
                <a:gd name="T8" fmla="*/ 1068 w 1381"/>
                <a:gd name="T9" fmla="*/ 240 h 1248"/>
                <a:gd name="T10" fmla="*/ 1032 w 1381"/>
                <a:gd name="T11" fmla="*/ 252 h 1248"/>
                <a:gd name="T12" fmla="*/ 924 w 1381"/>
                <a:gd name="T13" fmla="*/ 336 h 1248"/>
                <a:gd name="T14" fmla="*/ 912 w 1381"/>
                <a:gd name="T15" fmla="*/ 372 h 1248"/>
                <a:gd name="T16" fmla="*/ 852 w 1381"/>
                <a:gd name="T17" fmla="*/ 348 h 1248"/>
                <a:gd name="T18" fmla="*/ 816 w 1381"/>
                <a:gd name="T19" fmla="*/ 336 h 1248"/>
                <a:gd name="T20" fmla="*/ 720 w 1381"/>
                <a:gd name="T21" fmla="*/ 408 h 1248"/>
                <a:gd name="T22" fmla="*/ 684 w 1381"/>
                <a:gd name="T23" fmla="*/ 600 h 1248"/>
                <a:gd name="T24" fmla="*/ 648 w 1381"/>
                <a:gd name="T25" fmla="*/ 756 h 1248"/>
                <a:gd name="T26" fmla="*/ 576 w 1381"/>
                <a:gd name="T27" fmla="*/ 780 h 1248"/>
                <a:gd name="T28" fmla="*/ 396 w 1381"/>
                <a:gd name="T29" fmla="*/ 852 h 1248"/>
                <a:gd name="T30" fmla="*/ 300 w 1381"/>
                <a:gd name="T31" fmla="*/ 936 h 1248"/>
                <a:gd name="T32" fmla="*/ 204 w 1381"/>
                <a:gd name="T33" fmla="*/ 960 h 1248"/>
                <a:gd name="T34" fmla="*/ 168 w 1381"/>
                <a:gd name="T35" fmla="*/ 996 h 1248"/>
                <a:gd name="T36" fmla="*/ 132 w 1381"/>
                <a:gd name="T37" fmla="*/ 1104 h 1248"/>
                <a:gd name="T38" fmla="*/ 84 w 1381"/>
                <a:gd name="T39" fmla="*/ 1176 h 1248"/>
                <a:gd name="T40" fmla="*/ 48 w 1381"/>
                <a:gd name="T41" fmla="*/ 1188 h 1248"/>
                <a:gd name="T42" fmla="*/ 12 w 1381"/>
                <a:gd name="T43" fmla="*/ 1212 h 1248"/>
                <a:gd name="T44" fmla="*/ 0 w 1381"/>
                <a:gd name="T45" fmla="*/ 1248 h 124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381"/>
                <a:gd name="T70" fmla="*/ 0 h 1248"/>
                <a:gd name="T71" fmla="*/ 1381 w 1381"/>
                <a:gd name="T72" fmla="*/ 1248 h 124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381" h="1248">
                  <a:moveTo>
                    <a:pt x="1344" y="0"/>
                  </a:moveTo>
                  <a:cubicBezTo>
                    <a:pt x="1356" y="62"/>
                    <a:pt x="1381" y="108"/>
                    <a:pt x="1308" y="132"/>
                  </a:cubicBezTo>
                  <a:cubicBezTo>
                    <a:pt x="1261" y="116"/>
                    <a:pt x="1195" y="127"/>
                    <a:pt x="1152" y="156"/>
                  </a:cubicBezTo>
                  <a:cubicBezTo>
                    <a:pt x="1128" y="172"/>
                    <a:pt x="1080" y="204"/>
                    <a:pt x="1080" y="204"/>
                  </a:cubicBezTo>
                  <a:cubicBezTo>
                    <a:pt x="1076" y="216"/>
                    <a:pt x="1077" y="231"/>
                    <a:pt x="1068" y="240"/>
                  </a:cubicBezTo>
                  <a:cubicBezTo>
                    <a:pt x="1059" y="249"/>
                    <a:pt x="1043" y="246"/>
                    <a:pt x="1032" y="252"/>
                  </a:cubicBezTo>
                  <a:cubicBezTo>
                    <a:pt x="967" y="288"/>
                    <a:pt x="968" y="292"/>
                    <a:pt x="924" y="336"/>
                  </a:cubicBezTo>
                  <a:cubicBezTo>
                    <a:pt x="920" y="348"/>
                    <a:pt x="921" y="363"/>
                    <a:pt x="912" y="372"/>
                  </a:cubicBezTo>
                  <a:cubicBezTo>
                    <a:pt x="870" y="414"/>
                    <a:pt x="874" y="366"/>
                    <a:pt x="852" y="348"/>
                  </a:cubicBezTo>
                  <a:cubicBezTo>
                    <a:pt x="842" y="340"/>
                    <a:pt x="828" y="340"/>
                    <a:pt x="816" y="336"/>
                  </a:cubicBezTo>
                  <a:cubicBezTo>
                    <a:pt x="766" y="353"/>
                    <a:pt x="765" y="378"/>
                    <a:pt x="720" y="408"/>
                  </a:cubicBezTo>
                  <a:cubicBezTo>
                    <a:pt x="650" y="513"/>
                    <a:pt x="669" y="451"/>
                    <a:pt x="684" y="600"/>
                  </a:cubicBezTo>
                  <a:cubicBezTo>
                    <a:pt x="668" y="709"/>
                    <a:pt x="681" y="657"/>
                    <a:pt x="648" y="756"/>
                  </a:cubicBezTo>
                  <a:cubicBezTo>
                    <a:pt x="640" y="780"/>
                    <a:pt x="600" y="772"/>
                    <a:pt x="576" y="780"/>
                  </a:cubicBezTo>
                  <a:cubicBezTo>
                    <a:pt x="514" y="801"/>
                    <a:pt x="451" y="815"/>
                    <a:pt x="396" y="852"/>
                  </a:cubicBezTo>
                  <a:cubicBezTo>
                    <a:pt x="356" y="912"/>
                    <a:pt x="384" y="880"/>
                    <a:pt x="300" y="936"/>
                  </a:cubicBezTo>
                  <a:cubicBezTo>
                    <a:pt x="273" y="954"/>
                    <a:pt x="204" y="960"/>
                    <a:pt x="204" y="960"/>
                  </a:cubicBezTo>
                  <a:cubicBezTo>
                    <a:pt x="192" y="972"/>
                    <a:pt x="176" y="981"/>
                    <a:pt x="168" y="996"/>
                  </a:cubicBezTo>
                  <a:cubicBezTo>
                    <a:pt x="150" y="1029"/>
                    <a:pt x="153" y="1072"/>
                    <a:pt x="132" y="1104"/>
                  </a:cubicBezTo>
                  <a:cubicBezTo>
                    <a:pt x="116" y="1128"/>
                    <a:pt x="100" y="1152"/>
                    <a:pt x="84" y="1176"/>
                  </a:cubicBezTo>
                  <a:cubicBezTo>
                    <a:pt x="77" y="1187"/>
                    <a:pt x="59" y="1182"/>
                    <a:pt x="48" y="1188"/>
                  </a:cubicBezTo>
                  <a:cubicBezTo>
                    <a:pt x="35" y="1194"/>
                    <a:pt x="24" y="1204"/>
                    <a:pt x="12" y="1212"/>
                  </a:cubicBezTo>
                  <a:cubicBezTo>
                    <a:pt x="8" y="1224"/>
                    <a:pt x="0" y="1248"/>
                    <a:pt x="0" y="1248"/>
                  </a:cubicBezTo>
                </a:path>
              </a:pathLst>
            </a:custGeom>
            <a:noFill/>
            <a:ln w="1492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3" name="Freeform 21"/>
            <p:cNvSpPr>
              <a:spLocks/>
            </p:cNvSpPr>
            <p:nvPr/>
          </p:nvSpPr>
          <p:spPr bwMode="auto">
            <a:xfrm>
              <a:off x="3324" y="192"/>
              <a:ext cx="2052" cy="1296"/>
            </a:xfrm>
            <a:custGeom>
              <a:avLst/>
              <a:gdLst>
                <a:gd name="T0" fmla="*/ 2052 w 2052"/>
                <a:gd name="T1" fmla="*/ 552 h 1296"/>
                <a:gd name="T2" fmla="*/ 1848 w 2052"/>
                <a:gd name="T3" fmla="*/ 516 h 1296"/>
                <a:gd name="T4" fmla="*/ 1740 w 2052"/>
                <a:gd name="T5" fmla="*/ 456 h 1296"/>
                <a:gd name="T6" fmla="*/ 1668 w 2052"/>
                <a:gd name="T7" fmla="*/ 312 h 1296"/>
                <a:gd name="T8" fmla="*/ 1620 w 2052"/>
                <a:gd name="T9" fmla="*/ 132 h 1296"/>
                <a:gd name="T10" fmla="*/ 1572 w 2052"/>
                <a:gd name="T11" fmla="*/ 12 h 1296"/>
                <a:gd name="T12" fmla="*/ 1536 w 2052"/>
                <a:gd name="T13" fmla="*/ 0 h 1296"/>
                <a:gd name="T14" fmla="*/ 1476 w 2052"/>
                <a:gd name="T15" fmla="*/ 12 h 1296"/>
                <a:gd name="T16" fmla="*/ 1464 w 2052"/>
                <a:gd name="T17" fmla="*/ 48 h 1296"/>
                <a:gd name="T18" fmla="*/ 1440 w 2052"/>
                <a:gd name="T19" fmla="*/ 84 h 1296"/>
                <a:gd name="T20" fmla="*/ 1332 w 2052"/>
                <a:gd name="T21" fmla="*/ 156 h 1296"/>
                <a:gd name="T22" fmla="*/ 1140 w 2052"/>
                <a:gd name="T23" fmla="*/ 132 h 1296"/>
                <a:gd name="T24" fmla="*/ 756 w 2052"/>
                <a:gd name="T25" fmla="*/ 132 h 1296"/>
                <a:gd name="T26" fmla="*/ 564 w 2052"/>
                <a:gd name="T27" fmla="*/ 204 h 1296"/>
                <a:gd name="T28" fmla="*/ 468 w 2052"/>
                <a:gd name="T29" fmla="*/ 276 h 1296"/>
                <a:gd name="T30" fmla="*/ 396 w 2052"/>
                <a:gd name="T31" fmla="*/ 360 h 1296"/>
                <a:gd name="T32" fmla="*/ 348 w 2052"/>
                <a:gd name="T33" fmla="*/ 432 h 1296"/>
                <a:gd name="T34" fmla="*/ 324 w 2052"/>
                <a:gd name="T35" fmla="*/ 504 h 1296"/>
                <a:gd name="T36" fmla="*/ 204 w 2052"/>
                <a:gd name="T37" fmla="*/ 648 h 1296"/>
                <a:gd name="T38" fmla="*/ 120 w 2052"/>
                <a:gd name="T39" fmla="*/ 864 h 1296"/>
                <a:gd name="T40" fmla="*/ 0 w 2052"/>
                <a:gd name="T41" fmla="*/ 1296 h 12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52"/>
                <a:gd name="T64" fmla="*/ 0 h 1296"/>
                <a:gd name="T65" fmla="*/ 2052 w 2052"/>
                <a:gd name="T66" fmla="*/ 1296 h 12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52" h="1296">
                  <a:moveTo>
                    <a:pt x="2052" y="552"/>
                  </a:moveTo>
                  <a:cubicBezTo>
                    <a:pt x="1994" y="545"/>
                    <a:pt x="1903" y="546"/>
                    <a:pt x="1848" y="516"/>
                  </a:cubicBezTo>
                  <a:cubicBezTo>
                    <a:pt x="1724" y="447"/>
                    <a:pt x="1821" y="483"/>
                    <a:pt x="1740" y="456"/>
                  </a:cubicBezTo>
                  <a:cubicBezTo>
                    <a:pt x="1723" y="404"/>
                    <a:pt x="1690" y="361"/>
                    <a:pt x="1668" y="312"/>
                  </a:cubicBezTo>
                  <a:cubicBezTo>
                    <a:pt x="1643" y="255"/>
                    <a:pt x="1633" y="192"/>
                    <a:pt x="1620" y="132"/>
                  </a:cubicBezTo>
                  <a:cubicBezTo>
                    <a:pt x="1612" y="97"/>
                    <a:pt x="1603" y="37"/>
                    <a:pt x="1572" y="12"/>
                  </a:cubicBezTo>
                  <a:cubicBezTo>
                    <a:pt x="1562" y="4"/>
                    <a:pt x="1548" y="4"/>
                    <a:pt x="1536" y="0"/>
                  </a:cubicBezTo>
                  <a:cubicBezTo>
                    <a:pt x="1516" y="4"/>
                    <a:pt x="1493" y="1"/>
                    <a:pt x="1476" y="12"/>
                  </a:cubicBezTo>
                  <a:cubicBezTo>
                    <a:pt x="1465" y="19"/>
                    <a:pt x="1470" y="37"/>
                    <a:pt x="1464" y="48"/>
                  </a:cubicBezTo>
                  <a:cubicBezTo>
                    <a:pt x="1458" y="61"/>
                    <a:pt x="1449" y="73"/>
                    <a:pt x="1440" y="84"/>
                  </a:cubicBezTo>
                  <a:cubicBezTo>
                    <a:pt x="1409" y="121"/>
                    <a:pt x="1377" y="141"/>
                    <a:pt x="1332" y="156"/>
                  </a:cubicBezTo>
                  <a:cubicBezTo>
                    <a:pt x="1258" y="107"/>
                    <a:pt x="1245" y="122"/>
                    <a:pt x="1140" y="132"/>
                  </a:cubicBezTo>
                  <a:cubicBezTo>
                    <a:pt x="986" y="123"/>
                    <a:pt x="904" y="110"/>
                    <a:pt x="756" y="132"/>
                  </a:cubicBezTo>
                  <a:cubicBezTo>
                    <a:pt x="688" y="142"/>
                    <a:pt x="631" y="187"/>
                    <a:pt x="564" y="204"/>
                  </a:cubicBezTo>
                  <a:cubicBezTo>
                    <a:pt x="519" y="234"/>
                    <a:pt x="518" y="259"/>
                    <a:pt x="468" y="276"/>
                  </a:cubicBezTo>
                  <a:cubicBezTo>
                    <a:pt x="451" y="328"/>
                    <a:pt x="450" y="342"/>
                    <a:pt x="396" y="360"/>
                  </a:cubicBezTo>
                  <a:cubicBezTo>
                    <a:pt x="380" y="384"/>
                    <a:pt x="357" y="405"/>
                    <a:pt x="348" y="432"/>
                  </a:cubicBezTo>
                  <a:cubicBezTo>
                    <a:pt x="340" y="456"/>
                    <a:pt x="342" y="486"/>
                    <a:pt x="324" y="504"/>
                  </a:cubicBezTo>
                  <a:cubicBezTo>
                    <a:pt x="293" y="535"/>
                    <a:pt x="221" y="611"/>
                    <a:pt x="204" y="648"/>
                  </a:cubicBezTo>
                  <a:cubicBezTo>
                    <a:pt x="172" y="720"/>
                    <a:pt x="164" y="798"/>
                    <a:pt x="120" y="864"/>
                  </a:cubicBezTo>
                  <a:cubicBezTo>
                    <a:pt x="95" y="1011"/>
                    <a:pt x="0" y="1145"/>
                    <a:pt x="0" y="1296"/>
                  </a:cubicBezTo>
                </a:path>
              </a:pathLst>
            </a:custGeom>
            <a:noFill/>
            <a:ln w="2000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0374" name="Freeform 22"/>
          <p:cNvSpPr>
            <a:spLocks/>
          </p:cNvSpPr>
          <p:nvPr/>
        </p:nvSpPr>
        <p:spPr bwMode="auto">
          <a:xfrm>
            <a:off x="1474788" y="4508500"/>
            <a:ext cx="2038350" cy="1636713"/>
          </a:xfrm>
          <a:custGeom>
            <a:avLst/>
            <a:gdLst>
              <a:gd name="T0" fmla="*/ 0 w 1284"/>
              <a:gd name="T1" fmla="*/ 1636713 h 1008"/>
              <a:gd name="T2" fmla="*/ 38100 w 1284"/>
              <a:gd name="T3" fmla="*/ 1519805 h 1008"/>
              <a:gd name="T4" fmla="*/ 209550 w 1284"/>
              <a:gd name="T5" fmla="*/ 1422382 h 1008"/>
              <a:gd name="T6" fmla="*/ 419100 w 1284"/>
              <a:gd name="T7" fmla="*/ 1480836 h 1008"/>
              <a:gd name="T8" fmla="*/ 533400 w 1284"/>
              <a:gd name="T9" fmla="*/ 1539290 h 1008"/>
              <a:gd name="T10" fmla="*/ 647700 w 1284"/>
              <a:gd name="T11" fmla="*/ 1480836 h 1008"/>
              <a:gd name="T12" fmla="*/ 723900 w 1284"/>
              <a:gd name="T13" fmla="*/ 1402897 h 1008"/>
              <a:gd name="T14" fmla="*/ 1276350 w 1284"/>
              <a:gd name="T15" fmla="*/ 1013203 h 1008"/>
              <a:gd name="T16" fmla="*/ 1466850 w 1284"/>
              <a:gd name="T17" fmla="*/ 779387 h 1008"/>
              <a:gd name="T18" fmla="*/ 1485900 w 1284"/>
              <a:gd name="T19" fmla="*/ 720933 h 1008"/>
              <a:gd name="T20" fmla="*/ 1600200 w 1284"/>
              <a:gd name="T21" fmla="*/ 642994 h 1008"/>
              <a:gd name="T22" fmla="*/ 1619250 w 1284"/>
              <a:gd name="T23" fmla="*/ 370209 h 1008"/>
              <a:gd name="T24" fmla="*/ 1714500 w 1284"/>
              <a:gd name="T25" fmla="*/ 175362 h 1008"/>
              <a:gd name="T26" fmla="*/ 1905000 w 1284"/>
              <a:gd name="T27" fmla="*/ 97423 h 1008"/>
              <a:gd name="T28" fmla="*/ 2038350 w 1284"/>
              <a:gd name="T29" fmla="*/ 0 h 100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84"/>
              <a:gd name="T46" fmla="*/ 0 h 1008"/>
              <a:gd name="T47" fmla="*/ 1284 w 1284"/>
              <a:gd name="T48" fmla="*/ 1008 h 100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84" h="1008">
                <a:moveTo>
                  <a:pt x="0" y="1008"/>
                </a:moveTo>
                <a:cubicBezTo>
                  <a:pt x="8" y="984"/>
                  <a:pt x="3" y="950"/>
                  <a:pt x="24" y="936"/>
                </a:cubicBezTo>
                <a:cubicBezTo>
                  <a:pt x="60" y="912"/>
                  <a:pt x="96" y="900"/>
                  <a:pt x="132" y="876"/>
                </a:cubicBezTo>
                <a:cubicBezTo>
                  <a:pt x="175" y="890"/>
                  <a:pt x="223" y="892"/>
                  <a:pt x="264" y="912"/>
                </a:cubicBezTo>
                <a:cubicBezTo>
                  <a:pt x="357" y="959"/>
                  <a:pt x="246" y="918"/>
                  <a:pt x="336" y="948"/>
                </a:cubicBezTo>
                <a:cubicBezTo>
                  <a:pt x="360" y="940"/>
                  <a:pt x="391" y="933"/>
                  <a:pt x="408" y="912"/>
                </a:cubicBezTo>
                <a:cubicBezTo>
                  <a:pt x="455" y="854"/>
                  <a:pt x="377" y="890"/>
                  <a:pt x="456" y="864"/>
                </a:cubicBezTo>
                <a:cubicBezTo>
                  <a:pt x="520" y="767"/>
                  <a:pt x="704" y="691"/>
                  <a:pt x="804" y="624"/>
                </a:cubicBezTo>
                <a:cubicBezTo>
                  <a:pt x="833" y="605"/>
                  <a:pt x="911" y="518"/>
                  <a:pt x="924" y="480"/>
                </a:cubicBezTo>
                <a:cubicBezTo>
                  <a:pt x="928" y="468"/>
                  <a:pt x="927" y="453"/>
                  <a:pt x="936" y="444"/>
                </a:cubicBezTo>
                <a:cubicBezTo>
                  <a:pt x="956" y="424"/>
                  <a:pt x="1008" y="396"/>
                  <a:pt x="1008" y="396"/>
                </a:cubicBezTo>
                <a:cubicBezTo>
                  <a:pt x="1054" y="327"/>
                  <a:pt x="1046" y="307"/>
                  <a:pt x="1020" y="228"/>
                </a:cubicBezTo>
                <a:cubicBezTo>
                  <a:pt x="1033" y="161"/>
                  <a:pt x="1024" y="145"/>
                  <a:pt x="1080" y="108"/>
                </a:cubicBezTo>
                <a:cubicBezTo>
                  <a:pt x="1107" y="27"/>
                  <a:pt x="1069" y="104"/>
                  <a:pt x="1200" y="60"/>
                </a:cubicBezTo>
                <a:cubicBezTo>
                  <a:pt x="1238" y="47"/>
                  <a:pt x="1259" y="25"/>
                  <a:pt x="1284" y="0"/>
                </a:cubicBezTo>
              </a:path>
            </a:pathLst>
          </a:custGeom>
          <a:noFill/>
          <a:ln w="203200">
            <a:solidFill>
              <a:srgbClr val="54B1B8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0375" name="Freeform 23"/>
          <p:cNvSpPr>
            <a:spLocks/>
          </p:cNvSpPr>
          <p:nvPr/>
        </p:nvSpPr>
        <p:spPr bwMode="auto">
          <a:xfrm>
            <a:off x="3492500" y="2565400"/>
            <a:ext cx="2192338" cy="1981200"/>
          </a:xfrm>
          <a:custGeom>
            <a:avLst/>
            <a:gdLst>
              <a:gd name="T0" fmla="*/ 2133601 w 1381"/>
              <a:gd name="T1" fmla="*/ 0 h 1248"/>
              <a:gd name="T2" fmla="*/ 2076451 w 1381"/>
              <a:gd name="T3" fmla="*/ 209550 h 1248"/>
              <a:gd name="T4" fmla="*/ 1828801 w 1381"/>
              <a:gd name="T5" fmla="*/ 247650 h 1248"/>
              <a:gd name="T6" fmla="*/ 1714501 w 1381"/>
              <a:gd name="T7" fmla="*/ 323850 h 1248"/>
              <a:gd name="T8" fmla="*/ 1695451 w 1381"/>
              <a:gd name="T9" fmla="*/ 381000 h 1248"/>
              <a:gd name="T10" fmla="*/ 1638301 w 1381"/>
              <a:gd name="T11" fmla="*/ 400050 h 1248"/>
              <a:gd name="T12" fmla="*/ 1466850 w 1381"/>
              <a:gd name="T13" fmla="*/ 533400 h 1248"/>
              <a:gd name="T14" fmla="*/ 1447800 w 1381"/>
              <a:gd name="T15" fmla="*/ 590550 h 1248"/>
              <a:gd name="T16" fmla="*/ 1352550 w 1381"/>
              <a:gd name="T17" fmla="*/ 552450 h 1248"/>
              <a:gd name="T18" fmla="*/ 1295400 w 1381"/>
              <a:gd name="T19" fmla="*/ 533400 h 1248"/>
              <a:gd name="T20" fmla="*/ 1143000 w 1381"/>
              <a:gd name="T21" fmla="*/ 647700 h 1248"/>
              <a:gd name="T22" fmla="*/ 1085850 w 1381"/>
              <a:gd name="T23" fmla="*/ 952500 h 1248"/>
              <a:gd name="T24" fmla="*/ 1028700 w 1381"/>
              <a:gd name="T25" fmla="*/ 1200150 h 1248"/>
              <a:gd name="T26" fmla="*/ 914400 w 1381"/>
              <a:gd name="T27" fmla="*/ 1238250 h 1248"/>
              <a:gd name="T28" fmla="*/ 628650 w 1381"/>
              <a:gd name="T29" fmla="*/ 1352550 h 1248"/>
              <a:gd name="T30" fmla="*/ 476250 w 1381"/>
              <a:gd name="T31" fmla="*/ 1485900 h 1248"/>
              <a:gd name="T32" fmla="*/ 323850 w 1381"/>
              <a:gd name="T33" fmla="*/ 1524000 h 1248"/>
              <a:gd name="T34" fmla="*/ 266700 w 1381"/>
              <a:gd name="T35" fmla="*/ 1581150 h 1248"/>
              <a:gd name="T36" fmla="*/ 209550 w 1381"/>
              <a:gd name="T37" fmla="*/ 1752600 h 1248"/>
              <a:gd name="T38" fmla="*/ 133350 w 1381"/>
              <a:gd name="T39" fmla="*/ 1866900 h 1248"/>
              <a:gd name="T40" fmla="*/ 76200 w 1381"/>
              <a:gd name="T41" fmla="*/ 1885950 h 1248"/>
              <a:gd name="T42" fmla="*/ 19050 w 1381"/>
              <a:gd name="T43" fmla="*/ 1924050 h 1248"/>
              <a:gd name="T44" fmla="*/ 0 w 1381"/>
              <a:gd name="T45" fmla="*/ 1981200 h 124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381"/>
              <a:gd name="T70" fmla="*/ 0 h 1248"/>
              <a:gd name="T71" fmla="*/ 1381 w 1381"/>
              <a:gd name="T72" fmla="*/ 1248 h 124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381" h="1248">
                <a:moveTo>
                  <a:pt x="1344" y="0"/>
                </a:moveTo>
                <a:cubicBezTo>
                  <a:pt x="1356" y="62"/>
                  <a:pt x="1381" y="108"/>
                  <a:pt x="1308" y="132"/>
                </a:cubicBezTo>
                <a:cubicBezTo>
                  <a:pt x="1261" y="116"/>
                  <a:pt x="1195" y="127"/>
                  <a:pt x="1152" y="156"/>
                </a:cubicBezTo>
                <a:cubicBezTo>
                  <a:pt x="1128" y="172"/>
                  <a:pt x="1080" y="204"/>
                  <a:pt x="1080" y="204"/>
                </a:cubicBezTo>
                <a:cubicBezTo>
                  <a:pt x="1076" y="216"/>
                  <a:pt x="1077" y="231"/>
                  <a:pt x="1068" y="240"/>
                </a:cubicBezTo>
                <a:cubicBezTo>
                  <a:pt x="1059" y="249"/>
                  <a:pt x="1043" y="246"/>
                  <a:pt x="1032" y="252"/>
                </a:cubicBezTo>
                <a:cubicBezTo>
                  <a:pt x="967" y="288"/>
                  <a:pt x="968" y="292"/>
                  <a:pt x="924" y="336"/>
                </a:cubicBezTo>
                <a:cubicBezTo>
                  <a:pt x="920" y="348"/>
                  <a:pt x="921" y="363"/>
                  <a:pt x="912" y="372"/>
                </a:cubicBezTo>
                <a:cubicBezTo>
                  <a:pt x="870" y="414"/>
                  <a:pt x="874" y="366"/>
                  <a:pt x="852" y="348"/>
                </a:cubicBezTo>
                <a:cubicBezTo>
                  <a:pt x="842" y="340"/>
                  <a:pt x="828" y="340"/>
                  <a:pt x="816" y="336"/>
                </a:cubicBezTo>
                <a:cubicBezTo>
                  <a:pt x="766" y="353"/>
                  <a:pt x="765" y="378"/>
                  <a:pt x="720" y="408"/>
                </a:cubicBezTo>
                <a:cubicBezTo>
                  <a:pt x="650" y="513"/>
                  <a:pt x="669" y="451"/>
                  <a:pt x="684" y="600"/>
                </a:cubicBezTo>
                <a:cubicBezTo>
                  <a:pt x="668" y="709"/>
                  <a:pt x="681" y="657"/>
                  <a:pt x="648" y="756"/>
                </a:cubicBezTo>
                <a:cubicBezTo>
                  <a:pt x="640" y="780"/>
                  <a:pt x="600" y="772"/>
                  <a:pt x="576" y="780"/>
                </a:cubicBezTo>
                <a:cubicBezTo>
                  <a:pt x="514" y="801"/>
                  <a:pt x="451" y="815"/>
                  <a:pt x="396" y="852"/>
                </a:cubicBezTo>
                <a:cubicBezTo>
                  <a:pt x="356" y="912"/>
                  <a:pt x="384" y="880"/>
                  <a:pt x="300" y="936"/>
                </a:cubicBezTo>
                <a:cubicBezTo>
                  <a:pt x="273" y="954"/>
                  <a:pt x="204" y="960"/>
                  <a:pt x="204" y="960"/>
                </a:cubicBezTo>
                <a:cubicBezTo>
                  <a:pt x="192" y="972"/>
                  <a:pt x="176" y="981"/>
                  <a:pt x="168" y="996"/>
                </a:cubicBezTo>
                <a:cubicBezTo>
                  <a:pt x="150" y="1029"/>
                  <a:pt x="153" y="1072"/>
                  <a:pt x="132" y="1104"/>
                </a:cubicBezTo>
                <a:cubicBezTo>
                  <a:pt x="116" y="1128"/>
                  <a:pt x="100" y="1152"/>
                  <a:pt x="84" y="1176"/>
                </a:cubicBezTo>
                <a:cubicBezTo>
                  <a:pt x="77" y="1187"/>
                  <a:pt x="59" y="1182"/>
                  <a:pt x="48" y="1188"/>
                </a:cubicBezTo>
                <a:cubicBezTo>
                  <a:pt x="35" y="1194"/>
                  <a:pt x="24" y="1204"/>
                  <a:pt x="12" y="1212"/>
                </a:cubicBezTo>
                <a:cubicBezTo>
                  <a:pt x="8" y="1224"/>
                  <a:pt x="0" y="1248"/>
                  <a:pt x="0" y="1248"/>
                </a:cubicBezTo>
              </a:path>
            </a:pathLst>
          </a:custGeom>
          <a:noFill/>
          <a:ln w="203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0376" name="Freeform 24"/>
          <p:cNvSpPr>
            <a:spLocks/>
          </p:cNvSpPr>
          <p:nvPr/>
        </p:nvSpPr>
        <p:spPr bwMode="auto">
          <a:xfrm>
            <a:off x="5580063" y="620713"/>
            <a:ext cx="3257550" cy="2057400"/>
          </a:xfrm>
          <a:custGeom>
            <a:avLst/>
            <a:gdLst>
              <a:gd name="T0" fmla="*/ 3257550 w 2052"/>
              <a:gd name="T1" fmla="*/ 876300 h 1296"/>
              <a:gd name="T2" fmla="*/ 2933699 w 2052"/>
              <a:gd name="T3" fmla="*/ 819150 h 1296"/>
              <a:gd name="T4" fmla="*/ 2762249 w 2052"/>
              <a:gd name="T5" fmla="*/ 723900 h 1296"/>
              <a:gd name="T6" fmla="*/ 2647950 w 2052"/>
              <a:gd name="T7" fmla="*/ 495300 h 1296"/>
              <a:gd name="T8" fmla="*/ 2571750 w 2052"/>
              <a:gd name="T9" fmla="*/ 209550 h 1296"/>
              <a:gd name="T10" fmla="*/ 2495550 w 2052"/>
              <a:gd name="T11" fmla="*/ 19050 h 1296"/>
              <a:gd name="T12" fmla="*/ 2438400 w 2052"/>
              <a:gd name="T13" fmla="*/ 0 h 1296"/>
              <a:gd name="T14" fmla="*/ 2343150 w 2052"/>
              <a:gd name="T15" fmla="*/ 19050 h 1296"/>
              <a:gd name="T16" fmla="*/ 2324100 w 2052"/>
              <a:gd name="T17" fmla="*/ 76200 h 1296"/>
              <a:gd name="T18" fmla="*/ 2286000 w 2052"/>
              <a:gd name="T19" fmla="*/ 133350 h 1296"/>
              <a:gd name="T20" fmla="*/ 2114550 w 2052"/>
              <a:gd name="T21" fmla="*/ 247650 h 1296"/>
              <a:gd name="T22" fmla="*/ 1809750 w 2052"/>
              <a:gd name="T23" fmla="*/ 209550 h 1296"/>
              <a:gd name="T24" fmla="*/ 1200150 w 2052"/>
              <a:gd name="T25" fmla="*/ 209550 h 1296"/>
              <a:gd name="T26" fmla="*/ 895350 w 2052"/>
              <a:gd name="T27" fmla="*/ 323850 h 1296"/>
              <a:gd name="T28" fmla="*/ 742950 w 2052"/>
              <a:gd name="T29" fmla="*/ 438150 h 1296"/>
              <a:gd name="T30" fmla="*/ 628650 w 2052"/>
              <a:gd name="T31" fmla="*/ 571500 h 1296"/>
              <a:gd name="T32" fmla="*/ 552450 w 2052"/>
              <a:gd name="T33" fmla="*/ 685800 h 1296"/>
              <a:gd name="T34" fmla="*/ 514350 w 2052"/>
              <a:gd name="T35" fmla="*/ 800100 h 1296"/>
              <a:gd name="T36" fmla="*/ 323850 w 2052"/>
              <a:gd name="T37" fmla="*/ 1028700 h 1296"/>
              <a:gd name="T38" fmla="*/ 190500 w 2052"/>
              <a:gd name="T39" fmla="*/ 1371600 h 1296"/>
              <a:gd name="T40" fmla="*/ 0 w 2052"/>
              <a:gd name="T41" fmla="*/ 2057400 h 129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052"/>
              <a:gd name="T64" fmla="*/ 0 h 1296"/>
              <a:gd name="T65" fmla="*/ 2052 w 2052"/>
              <a:gd name="T66" fmla="*/ 1296 h 129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052" h="1296">
                <a:moveTo>
                  <a:pt x="2052" y="552"/>
                </a:moveTo>
                <a:cubicBezTo>
                  <a:pt x="1994" y="545"/>
                  <a:pt x="1903" y="546"/>
                  <a:pt x="1848" y="516"/>
                </a:cubicBezTo>
                <a:cubicBezTo>
                  <a:pt x="1724" y="447"/>
                  <a:pt x="1821" y="483"/>
                  <a:pt x="1740" y="456"/>
                </a:cubicBezTo>
                <a:cubicBezTo>
                  <a:pt x="1723" y="404"/>
                  <a:pt x="1690" y="361"/>
                  <a:pt x="1668" y="312"/>
                </a:cubicBezTo>
                <a:cubicBezTo>
                  <a:pt x="1643" y="255"/>
                  <a:pt x="1633" y="192"/>
                  <a:pt x="1620" y="132"/>
                </a:cubicBezTo>
                <a:cubicBezTo>
                  <a:pt x="1612" y="97"/>
                  <a:pt x="1603" y="37"/>
                  <a:pt x="1572" y="12"/>
                </a:cubicBezTo>
                <a:cubicBezTo>
                  <a:pt x="1562" y="4"/>
                  <a:pt x="1548" y="4"/>
                  <a:pt x="1536" y="0"/>
                </a:cubicBezTo>
                <a:cubicBezTo>
                  <a:pt x="1516" y="4"/>
                  <a:pt x="1493" y="1"/>
                  <a:pt x="1476" y="12"/>
                </a:cubicBezTo>
                <a:cubicBezTo>
                  <a:pt x="1465" y="19"/>
                  <a:pt x="1470" y="37"/>
                  <a:pt x="1464" y="48"/>
                </a:cubicBezTo>
                <a:cubicBezTo>
                  <a:pt x="1458" y="61"/>
                  <a:pt x="1449" y="73"/>
                  <a:pt x="1440" y="84"/>
                </a:cubicBezTo>
                <a:cubicBezTo>
                  <a:pt x="1409" y="121"/>
                  <a:pt x="1377" y="141"/>
                  <a:pt x="1332" y="156"/>
                </a:cubicBezTo>
                <a:cubicBezTo>
                  <a:pt x="1258" y="107"/>
                  <a:pt x="1245" y="122"/>
                  <a:pt x="1140" y="132"/>
                </a:cubicBezTo>
                <a:cubicBezTo>
                  <a:pt x="986" y="123"/>
                  <a:pt x="904" y="110"/>
                  <a:pt x="756" y="132"/>
                </a:cubicBezTo>
                <a:cubicBezTo>
                  <a:pt x="688" y="142"/>
                  <a:pt x="631" y="187"/>
                  <a:pt x="564" y="204"/>
                </a:cubicBezTo>
                <a:cubicBezTo>
                  <a:pt x="519" y="234"/>
                  <a:pt x="518" y="259"/>
                  <a:pt x="468" y="276"/>
                </a:cubicBezTo>
                <a:cubicBezTo>
                  <a:pt x="451" y="328"/>
                  <a:pt x="450" y="342"/>
                  <a:pt x="396" y="360"/>
                </a:cubicBezTo>
                <a:cubicBezTo>
                  <a:pt x="380" y="384"/>
                  <a:pt x="357" y="405"/>
                  <a:pt x="348" y="432"/>
                </a:cubicBezTo>
                <a:cubicBezTo>
                  <a:pt x="340" y="456"/>
                  <a:pt x="342" y="486"/>
                  <a:pt x="324" y="504"/>
                </a:cubicBezTo>
                <a:cubicBezTo>
                  <a:pt x="293" y="535"/>
                  <a:pt x="221" y="611"/>
                  <a:pt x="204" y="648"/>
                </a:cubicBezTo>
                <a:cubicBezTo>
                  <a:pt x="172" y="720"/>
                  <a:pt x="164" y="798"/>
                  <a:pt x="120" y="864"/>
                </a:cubicBezTo>
                <a:cubicBezTo>
                  <a:pt x="95" y="1011"/>
                  <a:pt x="0" y="1145"/>
                  <a:pt x="0" y="1296"/>
                </a:cubicBezTo>
              </a:path>
            </a:pathLst>
          </a:custGeom>
          <a:noFill/>
          <a:ln w="200025">
            <a:solidFill>
              <a:srgbClr val="FF33CC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75"/>
                                        <p:tgtEl>
                                          <p:spTgt spid="10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100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0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0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8" dur="500"/>
                                        <p:tgtEl>
                                          <p:spTgt spid="10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7"/>
                                            </p:cond>
                                          </p:stCondLst>
                                        </p:cTn>
                                        <p:tgtEl>
                                          <p:spTgt spid="10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0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0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0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0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0" grpId="0" animBg="1" autoUpdateAnimBg="0"/>
      <p:bldP spid="100361" grpId="0" animBg="1" autoUpdateAnimBg="0"/>
      <p:bldP spid="100362" grpId="0" animBg="1" autoUpdateAnimBg="0"/>
      <p:bldP spid="100363" grpId="0" autoUpdateAnimBg="0"/>
      <p:bldP spid="100364" grpId="0" autoUpdateAnimBg="0"/>
      <p:bldP spid="100365" grpId="0" autoUpdateAnimBg="0"/>
      <p:bldP spid="100366" grpId="0" autoUpdateAnimBg="0"/>
      <p:bldP spid="100367" grpId="0"/>
      <p:bldP spid="100368" grpId="0" autoUpdateAnimBg="0"/>
      <p:bldP spid="100374" grpId="0" animBg="1"/>
      <p:bldP spid="100375" grpId="0" animBg="1"/>
      <p:bldP spid="1003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b="1" smtClean="0"/>
          </a:p>
        </p:txBody>
      </p:sp>
      <p:pic>
        <p:nvPicPr>
          <p:cNvPr id="7171" name="Picture 4" descr="last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00" y="6057900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0" y="533400"/>
            <a:ext cx="10009188" cy="5262563"/>
          </a:xfrm>
          <a:prstGeom prst="rect">
            <a:avLst/>
          </a:prstGeom>
          <a:solidFill>
            <a:srgbClr val="FFFF66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注音：芜（</a:t>
            </a:r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wú</a:t>
            </a:r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）湖  摧枯（</a:t>
            </a:r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kū</a:t>
            </a:r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）拉朽</a:t>
            </a:r>
          </a:p>
          <a:p>
            <a:r>
              <a:rPr kumimoji="1" lang="zh-CN" altLang="en-US" sz="4800" b="1" u="sng">
                <a:solidFill>
                  <a:srgbClr val="040000"/>
                </a:solidFill>
                <a:latin typeface="Times New Roman" pitchFamily="18" charset="0"/>
              </a:rPr>
              <a:t>鄂</a:t>
            </a:r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 （     ）</a:t>
            </a:r>
            <a:r>
              <a:rPr kumimoji="1" lang="zh-CN" altLang="en-US" sz="4800" b="1" u="sng">
                <a:solidFill>
                  <a:srgbClr val="040000"/>
                </a:solidFill>
                <a:latin typeface="Times New Roman" pitchFamily="18" charset="0"/>
              </a:rPr>
              <a:t>豫</a:t>
            </a:r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（     ）</a:t>
            </a:r>
            <a:r>
              <a:rPr kumimoji="1" lang="zh-CN" altLang="en-US" sz="4800" b="1" u="sng">
                <a:solidFill>
                  <a:srgbClr val="040000"/>
                </a:solidFill>
                <a:latin typeface="Times New Roman" pitchFamily="18" charset="0"/>
              </a:rPr>
              <a:t>绥</a:t>
            </a:r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靖（      ）</a:t>
            </a:r>
          </a:p>
          <a:p>
            <a:r>
              <a:rPr kumimoji="1" lang="zh-CN" altLang="en-US" sz="4800" b="1" u="sng">
                <a:solidFill>
                  <a:srgbClr val="040000"/>
                </a:solidFill>
                <a:latin typeface="Times New Roman" pitchFamily="18" charset="0"/>
              </a:rPr>
              <a:t>阻遏</a:t>
            </a:r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（    ）（    ）</a:t>
            </a:r>
            <a:r>
              <a:rPr kumimoji="1" lang="zh-CN" altLang="en-US" sz="4800" b="1" u="sng">
                <a:solidFill>
                  <a:srgbClr val="040000"/>
                </a:solidFill>
                <a:latin typeface="Times New Roman" pitchFamily="18" charset="0"/>
              </a:rPr>
              <a:t>泄</a:t>
            </a:r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气（       ）</a:t>
            </a:r>
          </a:p>
          <a:p>
            <a:r>
              <a:rPr kumimoji="1" lang="zh-CN" altLang="en-US" sz="4800" b="1" u="sng">
                <a:solidFill>
                  <a:srgbClr val="040000"/>
                </a:solidFill>
                <a:latin typeface="Times New Roman" pitchFamily="18" charset="0"/>
              </a:rPr>
              <a:t>溃</a:t>
            </a:r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退（    ）</a:t>
            </a:r>
            <a:r>
              <a:rPr kumimoji="1" lang="zh-CN" altLang="en-US" sz="4800" b="1" u="sng">
                <a:solidFill>
                  <a:srgbClr val="040000"/>
                </a:solidFill>
                <a:latin typeface="Times New Roman" pitchFamily="18" charset="0"/>
              </a:rPr>
              <a:t>歼</a:t>
            </a:r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灭（    ）管</a:t>
            </a:r>
            <a:r>
              <a:rPr kumimoji="1" lang="zh-CN" altLang="en-US" sz="4800" b="1" u="sng">
                <a:solidFill>
                  <a:srgbClr val="040000"/>
                </a:solidFill>
                <a:latin typeface="Times New Roman" pitchFamily="18" charset="0"/>
              </a:rPr>
              <a:t>辖</a:t>
            </a:r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（    ）</a:t>
            </a:r>
          </a:p>
          <a:p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锐不可</a:t>
            </a:r>
            <a:r>
              <a:rPr kumimoji="1" lang="zh-CN" altLang="en-US" sz="4800" b="1" u="sng">
                <a:solidFill>
                  <a:srgbClr val="040000"/>
                </a:solidFill>
                <a:latin typeface="Times New Roman" pitchFamily="18" charset="0"/>
              </a:rPr>
              <a:t>当</a:t>
            </a:r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（       ）上</a:t>
            </a:r>
            <a:r>
              <a:rPr kumimoji="1" lang="zh-CN" altLang="en-US" sz="4800" b="1" u="sng">
                <a:solidFill>
                  <a:srgbClr val="040000"/>
                </a:solidFill>
                <a:latin typeface="Times New Roman" pitchFamily="18" charset="0"/>
              </a:rPr>
              <a:t>当</a:t>
            </a:r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（       ）</a:t>
            </a:r>
          </a:p>
          <a:p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要</a:t>
            </a:r>
            <a:r>
              <a:rPr kumimoji="1" lang="zh-CN" altLang="en-US" sz="4800" b="1" u="sng">
                <a:solidFill>
                  <a:srgbClr val="040000"/>
                </a:solidFill>
                <a:latin typeface="Times New Roman" pitchFamily="18" charset="0"/>
              </a:rPr>
              <a:t>塞</a:t>
            </a:r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（      ）瓶</a:t>
            </a:r>
            <a:r>
              <a:rPr kumimoji="1" lang="zh-CN" altLang="en-US" sz="4800" b="1" u="sng">
                <a:solidFill>
                  <a:srgbClr val="040000"/>
                </a:solidFill>
                <a:latin typeface="Times New Roman" pitchFamily="18" charset="0"/>
              </a:rPr>
              <a:t>塞</a:t>
            </a:r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（       ）</a:t>
            </a:r>
          </a:p>
          <a:p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阻</a:t>
            </a:r>
            <a:r>
              <a:rPr kumimoji="1" lang="zh-CN" altLang="en-US" sz="4800" b="1" u="sng">
                <a:solidFill>
                  <a:srgbClr val="040000"/>
                </a:solidFill>
                <a:latin typeface="Times New Roman" pitchFamily="18" charset="0"/>
              </a:rPr>
              <a:t>塞</a:t>
            </a:r>
            <a:r>
              <a:rPr kumimoji="1" lang="zh-CN" altLang="en-US" sz="4800" b="1">
                <a:solidFill>
                  <a:srgbClr val="040000"/>
                </a:solidFill>
                <a:latin typeface="Times New Roman" pitchFamily="18" charset="0"/>
              </a:rPr>
              <a:t>（      ）      </a:t>
            </a:r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990600" y="1371600"/>
            <a:ext cx="18415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kumimoji="1" lang="zh-CN" altLang="zh-CN" sz="3600">
              <a:latin typeface="Times New Roman" pitchFamily="18" charset="0"/>
            </a:endParaRPr>
          </a:p>
        </p:txBody>
      </p:sp>
      <p:sp>
        <p:nvSpPr>
          <p:cNvPr id="7174" name="Text Box 7"/>
          <p:cNvSpPr txBox="1">
            <a:spLocks noChangeArrowheads="1"/>
          </p:cNvSpPr>
          <p:nvPr/>
        </p:nvSpPr>
        <p:spPr bwMode="auto">
          <a:xfrm>
            <a:off x="808038" y="1193800"/>
            <a:ext cx="92075" cy="8239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kumimoji="1" lang="zh-CN" altLang="zh-CN" sz="4800">
              <a:latin typeface="Times New Roman" pitchFamily="18" charset="0"/>
            </a:endParaRPr>
          </a:p>
        </p:txBody>
      </p:sp>
      <p:sp>
        <p:nvSpPr>
          <p:cNvPr id="7175" name="Text Box 9"/>
          <p:cNvSpPr txBox="1">
            <a:spLocks noChangeArrowheads="1"/>
          </p:cNvSpPr>
          <p:nvPr/>
        </p:nvSpPr>
        <p:spPr bwMode="auto">
          <a:xfrm>
            <a:off x="1050925" y="1392238"/>
            <a:ext cx="18415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41322" name="Text Box 10"/>
          <p:cNvSpPr txBox="1">
            <a:spLocks noChangeArrowheads="1"/>
          </p:cNvSpPr>
          <p:nvPr/>
        </p:nvSpPr>
        <p:spPr bwMode="auto">
          <a:xfrm>
            <a:off x="0" y="1125538"/>
            <a:ext cx="9144000" cy="44831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en-US" altLang="zh-CN" sz="2400">
                <a:latin typeface="Times New Roman" pitchFamily="18" charset="0"/>
              </a:rPr>
              <a:t>                     </a:t>
            </a:r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è               yù                suí</a:t>
            </a:r>
          </a:p>
          <a:p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            zǔ        è                      xiè</a:t>
            </a:r>
          </a:p>
          <a:p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           kuì                jiān             xiá</a:t>
            </a:r>
          </a:p>
          <a:p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                   dāng                dàng</a:t>
            </a:r>
          </a:p>
          <a:p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            sài                   sāi</a:t>
            </a:r>
          </a:p>
          <a:p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            sè</a:t>
            </a:r>
            <a:endParaRPr lang="en-US" altLang="zh-CN" sz="3600" u="sn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2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5"/>
          <p:cNvSpPr>
            <a:spLocks noChangeArrowheads="1" noChangeShapeType="1" noTextEdit="1"/>
          </p:cNvSpPr>
          <p:nvPr/>
        </p:nvSpPr>
        <p:spPr bwMode="auto">
          <a:xfrm>
            <a:off x="1042988" y="1341438"/>
            <a:ext cx="6913562" cy="345598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我三十万大军胜利南渡长江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84213" y="785793"/>
            <a:ext cx="813593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hlink"/>
                </a:solidFill>
              </a:rPr>
              <a:t>一、阅读课文，找出新闻的各个组成部分。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684213" y="2420938"/>
            <a:ext cx="7991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标题：我三十万大军胜利南渡长江。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611188" y="3429000"/>
            <a:ext cx="76342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导语：英勇的人民解放军</a:t>
            </a:r>
            <a:r>
              <a:rPr lang="en-US" altLang="zh-CN" sz="3200" b="1"/>
              <a:t>……</a:t>
            </a:r>
            <a:r>
              <a:rPr lang="zh-CN" altLang="en-US" sz="3200" b="1"/>
              <a:t>渡过长江。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684213" y="4292600"/>
            <a:ext cx="7775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主体：渡江战斗</a:t>
            </a:r>
            <a:r>
              <a:rPr lang="en-US" altLang="zh-CN" sz="3200" b="1"/>
              <a:t>……</a:t>
            </a:r>
            <a:r>
              <a:rPr lang="zh-CN" altLang="en-US" sz="3200" b="1"/>
              <a:t>诸城进击中。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684213" y="5373688"/>
            <a:ext cx="69834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结语：人民解放军</a:t>
            </a:r>
            <a:r>
              <a:rPr lang="en-US" altLang="zh-CN" sz="3200" b="1"/>
              <a:t>……</a:t>
            </a:r>
            <a:r>
              <a:rPr lang="zh-CN" altLang="en-US" sz="3200" b="1"/>
              <a:t>的命令。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  <p:bldP spid="7175" grpId="0"/>
      <p:bldP spid="71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539750" y="785793"/>
            <a:ext cx="820896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</a:rPr>
              <a:t>二、本文的标题有什么特点？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755650" y="1643050"/>
            <a:ext cx="79200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smtClean="0"/>
              <a:t>         简</a:t>
            </a:r>
            <a:r>
              <a:rPr lang="zh-CN" altLang="en-US" sz="3600" b="1"/>
              <a:t>洁、概括。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539750" y="2500306"/>
            <a:ext cx="75596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</a:rPr>
              <a:t>三、找出这则新闻的要素。  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611188" y="3500438"/>
            <a:ext cx="7777162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时间：</a:t>
            </a:r>
            <a:r>
              <a:rPr lang="en-US" altLang="zh-CN" sz="3200" b="1"/>
              <a:t>1949</a:t>
            </a:r>
            <a:r>
              <a:rPr lang="zh-CN" altLang="en-US" sz="3200" b="1"/>
              <a:t>年</a:t>
            </a:r>
            <a:r>
              <a:rPr lang="en-US" altLang="zh-CN" sz="3200" b="1"/>
              <a:t>4</a:t>
            </a:r>
            <a:r>
              <a:rPr lang="zh-CN" altLang="en-US" sz="3200" b="1"/>
              <a:t>月</a:t>
            </a:r>
            <a:r>
              <a:rPr lang="en-US" altLang="zh-CN" sz="3200" b="1"/>
              <a:t>20</a:t>
            </a:r>
            <a:r>
              <a:rPr lang="zh-CN" altLang="en-US" sz="3200" b="1"/>
              <a:t>日           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 地点：长江前线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人物：人民解放军三十万大军         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 事件：突破敌阵，占领南岸广大地区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9" grpId="0"/>
    </p:bldLst>
  </p:timing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1373</TotalTime>
  <Words>2532</Words>
  <Application>Microsoft Office PowerPoint</Application>
  <PresentationFormat>全屏显示(4:3)</PresentationFormat>
  <Paragraphs>151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Blends</vt:lpstr>
      <vt:lpstr>1.《消息二则》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2004-08-26T04:13:02Z</dcterms:created>
  <dcterms:modified xsi:type="dcterms:W3CDTF">2017-09-04T14:59:50Z</dcterms:modified>
</cp:coreProperties>
</file>